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6F0A4-6F56-3B46-A79A-533B0F3B6737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D1F5F-26B9-B943-B546-FA8BFECFD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8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D1F5F-26B9-B943-B546-FA8BFECFDD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4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12/16/14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12/16/14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12/16/14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12/16/14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12/16/14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12/16/14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12/16/14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12/16/14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effectLst/>
              </a:rPr>
              <a:t>X-ray Photoelectron Spectroscopy 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>——</a:t>
            </a:r>
            <a:r>
              <a:rPr lang="en-US" sz="3600" dirty="0">
                <a:effectLst/>
              </a:rPr>
              <a:t>A</a:t>
            </a:r>
            <a:r>
              <a:rPr lang="en-US" sz="3600" dirty="0" smtClean="0">
                <a:effectLst/>
              </a:rPr>
              <a:t>pplication </a:t>
            </a:r>
            <a:r>
              <a:rPr lang="en-US" sz="3600" dirty="0">
                <a:effectLst/>
              </a:rPr>
              <a:t>in </a:t>
            </a:r>
            <a:r>
              <a:rPr lang="en-US" sz="3600" dirty="0" smtClean="0">
                <a:effectLst/>
              </a:rPr>
              <a:t>Phase</a:t>
            </a:r>
            <a:r>
              <a:rPr lang="en-US" sz="3600" dirty="0">
                <a:effectLst/>
              </a:rPr>
              <a:t>-switching </a:t>
            </a:r>
            <a:r>
              <a:rPr lang="en-US" sz="3600" dirty="0" smtClean="0">
                <a:effectLst/>
              </a:rPr>
              <a:t>Device </a:t>
            </a:r>
            <a:r>
              <a:rPr lang="en-US" sz="3600" dirty="0">
                <a:effectLst/>
              </a:rPr>
              <a:t>S</a:t>
            </a:r>
            <a:r>
              <a:rPr lang="en-US" sz="3600" dirty="0" smtClean="0">
                <a:effectLst/>
              </a:rPr>
              <a:t>tudy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Xinyuan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Wang</a:t>
            </a:r>
          </a:p>
          <a:p>
            <a:r>
              <a:rPr lang="en-US" dirty="0" smtClean="0"/>
              <a:t>A</a:t>
            </a:r>
            <a:r>
              <a:rPr lang="en-US" altLang="zh-CN" dirty="0" smtClean="0"/>
              <a:t>53073806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1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484" y="1925802"/>
            <a:ext cx="7545784" cy="3414077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Background</a:t>
            </a:r>
          </a:p>
          <a:p>
            <a:r>
              <a:rPr lang="en-US" altLang="zh-CN" sz="3600" dirty="0" smtClean="0"/>
              <a:t>Basic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Principles</a:t>
            </a:r>
          </a:p>
          <a:p>
            <a:r>
              <a:rPr lang="en-US" altLang="zh-CN" sz="3600" dirty="0" smtClean="0"/>
              <a:t>XPS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Instruments</a:t>
            </a:r>
          </a:p>
          <a:p>
            <a:r>
              <a:rPr lang="en-US" altLang="zh-CN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</a:t>
            </a:r>
          </a:p>
          <a:p>
            <a:r>
              <a:rPr lang="en-US" altLang="zh-CN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</a:t>
            </a:r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</a:t>
            </a:r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Paper</a:t>
            </a:r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0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XPS Survey Spectrum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wide scan over a region that provide strong peaks for all elements</a:t>
            </a:r>
          </a:p>
          <a:p>
            <a:pPr lvl="1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identify elements present</a:t>
            </a:r>
          </a:p>
          <a:p>
            <a:pPr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XPS peaks are sharp</a:t>
            </a:r>
          </a:p>
          <a:p>
            <a:pPr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large C 1s resulting from the deposition of adventitious carbon from the atmosphere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WXY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71" y="3820451"/>
            <a:ext cx="5110930" cy="308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2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Followed up by spectra around the elemental peaks of interest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Depth Profiling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etch and analyze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 descr="O dep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2" y="3335087"/>
            <a:ext cx="3741330" cy="2919754"/>
          </a:xfrm>
          <a:prstGeom prst="rect">
            <a:avLst/>
          </a:prstGeom>
        </p:spPr>
      </p:pic>
      <p:pic>
        <p:nvPicPr>
          <p:cNvPr id="7" name="Picture 6" descr="Ta dep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18" y="3344706"/>
            <a:ext cx="3568132" cy="278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6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9528"/>
            <a:ext cx="8229600" cy="1600200"/>
          </a:xfrm>
        </p:spPr>
        <p:txBody>
          <a:bodyPr/>
          <a:lstStyle/>
          <a:p>
            <a:pPr algn="l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436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Depth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Profiling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concentration of different elements versus depth within 10nm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Application in Reference paper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Ta-O percent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87" y="2297812"/>
            <a:ext cx="3045445" cy="2154940"/>
          </a:xfrm>
          <a:prstGeom prst="rect">
            <a:avLst/>
          </a:prstGeom>
        </p:spPr>
      </p:pic>
      <p:pic>
        <p:nvPicPr>
          <p:cNvPr id="5" name="Picture 4" descr="refer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60" y="4920503"/>
            <a:ext cx="6496050" cy="1724025"/>
          </a:xfrm>
          <a:prstGeom prst="rect">
            <a:avLst/>
          </a:prstGeom>
        </p:spPr>
      </p:pic>
      <p:pic>
        <p:nvPicPr>
          <p:cNvPr id="8" name="Picture 7" descr="reference 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41" y="2614705"/>
            <a:ext cx="3398520" cy="16093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902821" y="4224057"/>
            <a:ext cx="610370" cy="5720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99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8938"/>
            <a:ext cx="8229600" cy="1600200"/>
          </a:xfrm>
        </p:spPr>
        <p:txBody>
          <a:bodyPr/>
          <a:lstStyle/>
          <a:p>
            <a:pPr algn="l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6675"/>
            <a:ext cx="82296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Chemical Shift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small changes in electron energy regarding to chemical environment of the emitting element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computer curve fitting of high-resolution XPS spectra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low depth spect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23" y="2481559"/>
            <a:ext cx="4956735" cy="2215952"/>
          </a:xfrm>
          <a:prstGeom prst="rect">
            <a:avLst/>
          </a:prstGeom>
        </p:spPr>
      </p:pic>
      <p:pic>
        <p:nvPicPr>
          <p:cNvPr id="6" name="Picture 5" descr="high depth spect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23" y="4630408"/>
            <a:ext cx="4829735" cy="222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7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8938"/>
            <a:ext cx="8229600" cy="1600200"/>
          </a:xfrm>
        </p:spPr>
        <p:txBody>
          <a:bodyPr/>
          <a:lstStyle/>
          <a:p>
            <a:pPr algn="l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6675"/>
            <a:ext cx="82296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Similar process in reference paper</a:t>
            </a:r>
          </a:p>
        </p:txBody>
      </p:sp>
      <p:pic>
        <p:nvPicPr>
          <p:cNvPr id="4" name="Picture 3" descr="refer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13" y="1792919"/>
            <a:ext cx="5873750" cy="477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7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4690"/>
            <a:ext cx="8229600" cy="16002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1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484" y="1925802"/>
            <a:ext cx="7545784" cy="3414077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</a:t>
            </a:r>
          </a:p>
          <a:p>
            <a:r>
              <a:rPr lang="en-US" altLang="zh-CN" sz="3600" dirty="0" smtClean="0"/>
              <a:t>Basic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Principles</a:t>
            </a:r>
          </a:p>
          <a:p>
            <a:r>
              <a:rPr lang="en-US" altLang="zh-CN" sz="3600" dirty="0" smtClean="0"/>
              <a:t>XPS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Instruments</a:t>
            </a:r>
          </a:p>
          <a:p>
            <a:r>
              <a:rPr lang="en-US" altLang="zh-CN" sz="3600" dirty="0" smtClean="0"/>
              <a:t>Data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Analysis</a:t>
            </a:r>
          </a:p>
          <a:p>
            <a:r>
              <a:rPr lang="en-US" altLang="zh-CN" sz="3600" dirty="0" smtClean="0"/>
              <a:t>Application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in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Reference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Paper</a:t>
            </a:r>
            <a:r>
              <a:rPr lang="zh-CN" alt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2811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XPS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based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photoelectric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effect,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was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first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explained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by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Albert</a:t>
            </a:r>
            <a:r>
              <a:rPr lang="zh-CN" alt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Einstein</a:t>
            </a:r>
          </a:p>
          <a:p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charset="0"/>
              </a:rPr>
              <a:t>During the mid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charset="0"/>
              </a:rPr>
              <a:t>1960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Times New Roman" charset="0"/>
              </a:rPr>
              <a:t>’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charset="0"/>
              </a:rPr>
              <a:t>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charset="0"/>
              </a:rPr>
              <a:t>Dr. Siegbahn and his research group developed the XPS technique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099" y="3333012"/>
            <a:ext cx="2409918" cy="3408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493" y="3291408"/>
            <a:ext cx="2632172" cy="35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3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484" y="1925802"/>
            <a:ext cx="7545784" cy="3414077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Background</a:t>
            </a:r>
          </a:p>
          <a:p>
            <a:r>
              <a:rPr lang="en-US" altLang="zh-CN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Basic</a:t>
            </a:r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Principles</a:t>
            </a:r>
          </a:p>
          <a:p>
            <a:r>
              <a:rPr lang="en-US" altLang="zh-CN" sz="3600" dirty="0" smtClean="0"/>
              <a:t>XPS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Instruments</a:t>
            </a:r>
          </a:p>
          <a:p>
            <a:r>
              <a:rPr lang="en-US" altLang="zh-CN" sz="3600" dirty="0" smtClean="0"/>
              <a:t>Data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Analysis</a:t>
            </a:r>
          </a:p>
          <a:p>
            <a:r>
              <a:rPr lang="en-US" altLang="zh-CN" sz="3600" dirty="0" smtClean="0"/>
              <a:t>Application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in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Reference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Paper</a:t>
            </a:r>
            <a:r>
              <a:rPr lang="zh-CN" alt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125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Basic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X-rays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Irradiate the sample surface, hitting the core electrons (e</a:t>
            </a:r>
            <a:r>
              <a:rPr lang="en-US" sz="20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of the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atoms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Penetrate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sample to a depth on the order of a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micrometer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Useful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emission electron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signal is obtained only from a depth of around 10 to 100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Å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on the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surface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The X-Ray source produces photons with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either certain energies, known as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monoenergetic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X-ray beam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MgK</a:t>
            </a:r>
            <a:r>
              <a:rPr lang="el-G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charset="0"/>
              </a:rPr>
              <a:t>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photon with an energy of 1253.6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/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AlK</a:t>
            </a:r>
            <a:r>
              <a:rPr lang="el-GR" sz="1800" dirty="0">
                <a:solidFill>
                  <a:schemeClr val="tx1">
                    <a:lumMod val="85000"/>
                    <a:lumOff val="15000"/>
                  </a:schemeClr>
                </a:solidFill>
                <a:sym typeface="Symbol" charset="0"/>
              </a:rPr>
              <a:t>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photon with an energy of 1486.6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973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Basic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electron emission when transfer energy is greater than the electron’s binding energy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Photon</a:t>
            </a:r>
            <a:endParaRPr lang="en-US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photo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13" y="2403577"/>
            <a:ext cx="1470025" cy="980016"/>
          </a:xfrm>
          <a:prstGeom prst="rect">
            <a:avLst/>
          </a:prstGeom>
        </p:spPr>
      </p:pic>
      <p:pic>
        <p:nvPicPr>
          <p:cNvPr id="5" name="Picture 4" descr="photon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55" y="2610735"/>
            <a:ext cx="1933010" cy="554690"/>
          </a:xfrm>
          <a:prstGeom prst="rect">
            <a:avLst/>
          </a:prstGeom>
        </p:spPr>
      </p:pic>
      <p:pic>
        <p:nvPicPr>
          <p:cNvPr id="6" name="Picture 5" descr="photoelectric effec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99" y="3355872"/>
            <a:ext cx="5731273" cy="327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484" y="1925802"/>
            <a:ext cx="7545784" cy="3414077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Background</a:t>
            </a:r>
          </a:p>
          <a:p>
            <a:r>
              <a:rPr lang="en-US" altLang="zh-CN" sz="3600" dirty="0" smtClean="0"/>
              <a:t>Basic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Principles</a:t>
            </a:r>
          </a:p>
          <a:p>
            <a:r>
              <a:rPr lang="en-US" altLang="zh-CN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XPS</a:t>
            </a:r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Instruments</a:t>
            </a:r>
          </a:p>
          <a:p>
            <a:r>
              <a:rPr lang="en-US" altLang="zh-CN" sz="3600" dirty="0" smtClean="0"/>
              <a:t>Data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Analysis</a:t>
            </a:r>
          </a:p>
          <a:p>
            <a:r>
              <a:rPr lang="en-US" altLang="zh-CN" sz="3600" dirty="0" smtClean="0"/>
              <a:t>Application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in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Reference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Paper</a:t>
            </a:r>
            <a:r>
              <a:rPr lang="zh-CN" alt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631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Instrument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charset="0"/>
              </a:rPr>
              <a:t>The technique is widely used because it is very simple to use and the data is easily analyzed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Commonly the system has three main modules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 X-ray source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 electron energy analyzer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detection system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XPS-syste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54" y="3551068"/>
            <a:ext cx="5236482" cy="330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2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Instrument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729"/>
            <a:ext cx="82296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Ultra High Vacuum (UHV) environment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all the three modules are contained in a vacuum chamber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Signal of emitted electrons will decrease with residual gas molecules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Surface sensitivity of XPS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Sample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 stable in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vacuum chamber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sample size amenable to the instrument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surface of sample remains clean before and during analysis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X-ray Sources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high energy anode materials with small line width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provide depth profiling capability</a:t>
            </a:r>
          </a:p>
        </p:txBody>
      </p:sp>
    </p:spTree>
    <p:extLst>
      <p:ext uri="{BB962C8B-B14F-4D97-AF65-F5344CB8AC3E}">
        <p14:creationId xmlns:p14="http://schemas.microsoft.com/office/powerpoint/2010/main" val="11946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398</TotalTime>
  <Words>451</Words>
  <Application>Microsoft Macintosh PowerPoint</Application>
  <PresentationFormat>On-screen Show (4:3)</PresentationFormat>
  <Paragraphs>89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X-ray Photoelectron Spectroscopy  ——Application in Phase-switching Device Study  </vt:lpstr>
      <vt:lpstr>Outline</vt:lpstr>
      <vt:lpstr>Background</vt:lpstr>
      <vt:lpstr>Outline</vt:lpstr>
      <vt:lpstr>Basic Principles</vt:lpstr>
      <vt:lpstr>Basic Principles</vt:lpstr>
      <vt:lpstr>Outline</vt:lpstr>
      <vt:lpstr>Instrument</vt:lpstr>
      <vt:lpstr>Instrument</vt:lpstr>
      <vt:lpstr>Outline</vt:lpstr>
      <vt:lpstr>Data Analysis</vt:lpstr>
      <vt:lpstr>Data Analysis</vt:lpstr>
      <vt:lpstr>Data Analysis</vt:lpstr>
      <vt:lpstr>Data Analysis</vt:lpstr>
      <vt:lpstr>Data Analysis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Photoelectron Spectroscopy  ——Application in Phase-switching Device Study  </dc:title>
  <dc:creator>Xinyuan Wang</dc:creator>
  <cp:lastModifiedBy>UCSD Physics</cp:lastModifiedBy>
  <cp:revision>53</cp:revision>
  <dcterms:created xsi:type="dcterms:W3CDTF">2014-12-16T18:20:26Z</dcterms:created>
  <dcterms:modified xsi:type="dcterms:W3CDTF">2014-12-17T07:35:57Z</dcterms:modified>
</cp:coreProperties>
</file>