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2" r:id="rId1"/>
    <p:sldMasterId id="2147484204" r:id="rId2"/>
  </p:sldMasterIdLst>
  <p:sldIdLst>
    <p:sldId id="263" r:id="rId3"/>
    <p:sldId id="257" r:id="rId4"/>
    <p:sldId id="259" r:id="rId5"/>
    <p:sldId id="268" r:id="rId6"/>
    <p:sldId id="260" r:id="rId7"/>
    <p:sldId id="264" r:id="rId8"/>
    <p:sldId id="265" r:id="rId9"/>
    <p:sldId id="266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7" autoAdjust="0"/>
  </p:normalViewPr>
  <p:slideViewPr>
    <p:cSldViewPr snapToGrid="0" snapToObjects="1">
      <p:cViewPr varScale="1">
        <p:scale>
          <a:sx n="60" d="100"/>
          <a:sy n="60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01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7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1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4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35224-9F81-3B49-9BF1-5C545613F5C8}" type="datetimeFigureOut">
              <a:rPr lang="en-US" smtClean="0"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DE3-4E89-E646-97DC-E44594E4C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49777" y="650501"/>
            <a:ext cx="528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Pump-Probe Spectroscopy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80" y="1566334"/>
            <a:ext cx="3993444" cy="2995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332" y="5402112"/>
            <a:ext cx="19415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Chelsey Dorow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714564" y="5854890"/>
            <a:ext cx="1639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Physics 211a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079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4286" y="1194526"/>
            <a:ext cx="77288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References:</a:t>
            </a:r>
          </a:p>
          <a:p>
            <a:endParaRPr lang="en-US" sz="1600" dirty="0"/>
          </a:p>
          <a:p>
            <a:r>
              <a:rPr lang="en-US" sz="1600" dirty="0" err="1" smtClean="0"/>
              <a:t>Nalitov</a:t>
            </a:r>
            <a:r>
              <a:rPr lang="en-US" sz="1600" dirty="0"/>
              <a:t>, A. V., et al. "Nonlinear optical probe of indirect </a:t>
            </a:r>
            <a:r>
              <a:rPr lang="en-US" sz="1600" dirty="0" err="1"/>
              <a:t>excitons</a:t>
            </a:r>
            <a:r>
              <a:rPr lang="en-US" sz="1600" dirty="0"/>
              <a:t>." </a:t>
            </a:r>
            <a:r>
              <a:rPr lang="en-US" sz="1600" i="1" dirty="0"/>
              <a:t>Physical Review B</a:t>
            </a:r>
            <a:r>
              <a:rPr lang="en-US" sz="1600" dirty="0"/>
              <a:t> 89.15 (2014): 155309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Andreakou</a:t>
            </a:r>
            <a:r>
              <a:rPr lang="en-US" sz="1600" dirty="0"/>
              <a:t>, P., et al. "Nonlinear optical spectroscopy of indirect </a:t>
            </a:r>
            <a:r>
              <a:rPr lang="en-US" sz="1600" dirty="0" err="1"/>
              <a:t>excitons</a:t>
            </a:r>
            <a:r>
              <a:rPr lang="en-US" sz="1600" dirty="0"/>
              <a:t> in biased coupled quantum wells."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arXiv:1407.5500</a:t>
            </a:r>
            <a:r>
              <a:rPr lang="en-US" sz="1600" dirty="0"/>
              <a:t> (2014)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Abramczyk</a:t>
            </a:r>
            <a:r>
              <a:rPr lang="en-US" sz="1600" dirty="0"/>
              <a:t>, </a:t>
            </a:r>
            <a:r>
              <a:rPr lang="en-US" sz="1600" dirty="0" err="1"/>
              <a:t>Halina</a:t>
            </a:r>
            <a:r>
              <a:rPr lang="en-US" sz="1600" dirty="0"/>
              <a:t>. Introduction to Laser Spectroscopy. Amsterdam: Elsevier, 2005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Amnon</a:t>
            </a:r>
            <a:r>
              <a:rPr lang="en-US" sz="1600" dirty="0"/>
              <a:t> </a:t>
            </a:r>
            <a:r>
              <a:rPr lang="en-US" sz="1600" dirty="0" err="1"/>
              <a:t>Yariv</a:t>
            </a:r>
            <a:r>
              <a:rPr lang="en-US" sz="1600" dirty="0"/>
              <a:t>. Optical Electronics. Saunders College Publishing, Philadelphia, 4 edition, 1991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4947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Applications of Pump-probe Spectroscopy</a:t>
            </a:r>
            <a:endParaRPr lang="en-US" sz="3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73984" y="3078643"/>
            <a:ext cx="8229600" cy="277746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tomic </a:t>
            </a:r>
            <a:r>
              <a:rPr lang="en-US" sz="2800" dirty="0"/>
              <a:t>motion during chemical </a:t>
            </a:r>
            <a:r>
              <a:rPr lang="en-US" sz="2800" dirty="0" smtClean="0"/>
              <a:t>reactions.</a:t>
            </a:r>
          </a:p>
          <a:p>
            <a:endParaRPr lang="en-US" sz="2800" dirty="0" smtClean="0"/>
          </a:p>
          <a:p>
            <a:r>
              <a:rPr lang="en-US" sz="2800" dirty="0"/>
              <a:t>M</a:t>
            </a:r>
            <a:r>
              <a:rPr lang="en-US" sz="2800" dirty="0" smtClean="0"/>
              <a:t>olecular vibrations.</a:t>
            </a:r>
          </a:p>
          <a:p>
            <a:endParaRPr lang="en-US" sz="2800" dirty="0"/>
          </a:p>
          <a:p>
            <a:r>
              <a:rPr lang="en-US" sz="2800" dirty="0"/>
              <a:t>P</a:t>
            </a:r>
            <a:r>
              <a:rPr lang="en-US" sz="2800" dirty="0" smtClean="0"/>
              <a:t>hoton </a:t>
            </a:r>
            <a:r>
              <a:rPr lang="en-US" sz="2800" dirty="0"/>
              <a:t>absorption and </a:t>
            </a:r>
            <a:r>
              <a:rPr lang="en-US" sz="2800" dirty="0" smtClean="0"/>
              <a:t>emission.</a:t>
            </a:r>
          </a:p>
          <a:p>
            <a:endParaRPr lang="en-US" sz="2800" dirty="0" smtClean="0"/>
          </a:p>
          <a:p>
            <a:r>
              <a:rPr lang="en-US" sz="2800" dirty="0"/>
              <a:t>M</a:t>
            </a:r>
            <a:r>
              <a:rPr lang="en-US" sz="2800" dirty="0" smtClean="0"/>
              <a:t>any </a:t>
            </a:r>
            <a:r>
              <a:rPr lang="en-US" sz="2800" dirty="0"/>
              <a:t>scattering </a:t>
            </a:r>
            <a:r>
              <a:rPr lang="en-US" sz="2800" dirty="0" smtClean="0"/>
              <a:t>phenomena. </a:t>
            </a:r>
          </a:p>
          <a:p>
            <a:endParaRPr lang="en-US" sz="2800" dirty="0"/>
          </a:p>
          <a:p>
            <a:r>
              <a:rPr lang="en-US" sz="2800" dirty="0" smtClean="0"/>
              <a:t>Other processes that occur on fast time scales (up to ~10</a:t>
            </a:r>
            <a:r>
              <a:rPr lang="en-US" sz="2800" baseline="30000" dirty="0" smtClean="0"/>
              <a:t>-18</a:t>
            </a:r>
            <a:r>
              <a:rPr lang="en-US" sz="2800" dirty="0" smtClean="0"/>
              <a:t>s).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794994"/>
            <a:ext cx="805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Pump-probe is a </a:t>
            </a:r>
            <a:r>
              <a:rPr lang="en-US" sz="2800" b="1" dirty="0" smtClean="0"/>
              <a:t>time resolved measurement</a:t>
            </a:r>
            <a:r>
              <a:rPr lang="en-US" sz="2800" dirty="0" smtClean="0"/>
              <a:t>, useful for studying </a:t>
            </a:r>
            <a:r>
              <a:rPr lang="en-US" sz="2800" b="1" dirty="0" smtClean="0"/>
              <a:t>dynamics of fast processes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54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Experimental Technique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310" y="1775191"/>
            <a:ext cx="82296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Pump beam: excites sample from equilibrium.</a:t>
            </a:r>
          </a:p>
          <a:p>
            <a:endParaRPr lang="en-US" sz="2800" dirty="0" smtClean="0"/>
          </a:p>
          <a:p>
            <a:r>
              <a:rPr lang="en-US" sz="2800" dirty="0" smtClean="0"/>
              <a:t>Probe beam: measures decay back to equilibrium.</a:t>
            </a:r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0" y="3660766"/>
            <a:ext cx="7598918" cy="241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9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10657"/>
            <a:ext cx="3620931" cy="434903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Pump excites electrons from E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to E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Probe sees fewer electrons in E</a:t>
            </a:r>
            <a:r>
              <a:rPr lang="en-US" sz="2600" baseline="-25000" dirty="0" smtClean="0"/>
              <a:t>1 </a:t>
            </a:r>
            <a:r>
              <a:rPr lang="en-US" sz="2600" dirty="0" smtClean="0"/>
              <a:t>that can be excited, less absorption.</a:t>
            </a:r>
            <a:endParaRPr lang="en-US" sz="26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Population Dynamics with Pump-probe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2538" y="2437279"/>
            <a:ext cx="5605824" cy="3284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1437" y="1795493"/>
            <a:ext cx="341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absorption of probe pulse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362204" y="5681787"/>
            <a:ext cx="479778" cy="33039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83094" y="5827515"/>
            <a:ext cx="268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Pump</a:t>
            </a:r>
            <a:r>
              <a:rPr lang="en-US" dirty="0" smtClean="0"/>
              <a:t> pulse applied at t=0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83094" y="3566207"/>
            <a:ext cx="355601" cy="55662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5807" y="2919876"/>
            <a:ext cx="196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absorption after pump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9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Ultrafast Laser Pulses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4" y="1605857"/>
            <a:ext cx="4164543" cy="513925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Active medium is excited with pumping energy.</a:t>
            </a:r>
          </a:p>
          <a:p>
            <a:endParaRPr lang="en-US" sz="2600" dirty="0" smtClean="0"/>
          </a:p>
          <a:p>
            <a:r>
              <a:rPr lang="en-US" sz="2600" dirty="0" smtClean="0"/>
              <a:t>Light is emitted via spontaneous and </a:t>
            </a:r>
            <a:r>
              <a:rPr lang="en-US" sz="2600" b="1" dirty="0" smtClean="0"/>
              <a:t>stimulated emission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Some modes are </a:t>
            </a:r>
            <a:r>
              <a:rPr lang="en-US" sz="2600" dirty="0"/>
              <a:t>reinforced as standing </a:t>
            </a:r>
            <a:r>
              <a:rPr lang="en-US" sz="2600" dirty="0" smtClean="0"/>
              <a:t>waves.</a:t>
            </a:r>
          </a:p>
          <a:p>
            <a:endParaRPr lang="en-US" sz="2600" dirty="0" smtClean="0"/>
          </a:p>
          <a:p>
            <a:r>
              <a:rPr lang="en-US" sz="2600" dirty="0" smtClean="0"/>
              <a:t>Reinforced modes are at </a:t>
            </a:r>
            <a:r>
              <a:rPr lang="en-US" sz="2600" b="1" dirty="0" smtClean="0"/>
              <a:t>random phases.</a:t>
            </a:r>
          </a:p>
          <a:p>
            <a:pPr marL="118872" indent="0">
              <a:buNone/>
            </a:pPr>
            <a:endParaRPr lang="en-US" sz="2600" dirty="0" smtClean="0"/>
          </a:p>
          <a:p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852333" y="77611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Ultrafast lasers</a:t>
            </a:r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2398887"/>
            <a:ext cx="4352926" cy="23527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425222" y="5587994"/>
            <a:ext cx="105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λ</a:t>
            </a:r>
            <a:r>
              <a:rPr lang="en-US" sz="2400" i="1" dirty="0"/>
              <a:t>=2L/n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7220" y="5164667"/>
            <a:ext cx="257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Reinforced modes: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1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Ultrafast Laser Pulses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79375" y="2207013"/>
            <a:ext cx="3970656" cy="396126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800" dirty="0" smtClean="0"/>
              <a:t>	Mode-locking: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118872" indent="0">
              <a:buNone/>
            </a:pP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16" y="1705847"/>
            <a:ext cx="3164489" cy="47964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5621" y="3818315"/>
            <a:ext cx="103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phases 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130811" y="4001903"/>
            <a:ext cx="811598" cy="3693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8914" y="3956006"/>
            <a:ext cx="97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phase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602" y="1705847"/>
            <a:ext cx="3175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7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Ultrafast Laser Pulses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073" y="2332790"/>
            <a:ext cx="5746927" cy="270074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Must couple modes to each other.</a:t>
            </a:r>
          </a:p>
          <a:p>
            <a:endParaRPr lang="en-US" sz="2200" dirty="0" smtClean="0"/>
          </a:p>
          <a:p>
            <a:r>
              <a:rPr lang="en-US" sz="2200" dirty="0" smtClean="0"/>
              <a:t>Couple modes by modulating </a:t>
            </a:r>
            <a:r>
              <a:rPr lang="en-US" sz="2200" dirty="0"/>
              <a:t>parameters </a:t>
            </a:r>
            <a:r>
              <a:rPr lang="en-US" sz="2200" dirty="0" smtClean="0"/>
              <a:t>of </a:t>
            </a:r>
            <a:r>
              <a:rPr lang="en-US" sz="2200" dirty="0"/>
              <a:t>optical resonator </a:t>
            </a:r>
            <a:r>
              <a:rPr lang="en-US" sz="2200" dirty="0" smtClean="0"/>
              <a:t>with f=</a:t>
            </a:r>
            <a:r>
              <a:rPr lang="en-US" sz="2200" dirty="0" err="1" smtClean="0"/>
              <a:t>Ω</a:t>
            </a:r>
            <a:r>
              <a:rPr lang="en-US" sz="2200" dirty="0"/>
              <a:t> </a:t>
            </a:r>
            <a:r>
              <a:rPr lang="en-US" sz="2200" dirty="0" smtClean="0"/>
              <a:t>(frequency spacing of the modes).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486" y="1488552"/>
            <a:ext cx="467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achieve mode-locking: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18662" y="6033923"/>
            <a:ext cx="962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2000" i="1" dirty="0" err="1"/>
              <a:t>ω</a:t>
            </a:r>
            <a:r>
              <a:rPr lang="en-US" sz="2000" i="1" baseline="-25000" dirty="0" err="1"/>
              <a:t>o</a:t>
            </a:r>
            <a:r>
              <a:rPr lang="en-US" sz="2000" i="1" dirty="0" err="1"/>
              <a:t>±n</a:t>
            </a:r>
            <a:r>
              <a:rPr lang="en-US" sz="2000" dirty="0" err="1"/>
              <a:t>Ω</a:t>
            </a:r>
            <a:r>
              <a:rPr lang="en-US" sz="2000" dirty="0"/>
              <a:t> 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2158468"/>
            <a:ext cx="3364007" cy="287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850" y="4477603"/>
            <a:ext cx="5676900" cy="2273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7193" y="5608538"/>
            <a:ext cx="912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λ</a:t>
            </a:r>
            <a:r>
              <a:rPr lang="en-US" sz="2000" i="1" dirty="0"/>
              <a:t>=2L/n</a:t>
            </a:r>
            <a:r>
              <a:rPr lang="en-US" sz="20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288" y="5225141"/>
            <a:ext cx="2021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Resonant modes: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067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778" y="5911669"/>
            <a:ext cx="904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Nalitov</a:t>
            </a:r>
            <a:r>
              <a:rPr lang="en-US" sz="1600" dirty="0"/>
              <a:t>, A. V., et al. "Nonlinear optical probe of indirect </a:t>
            </a:r>
            <a:r>
              <a:rPr lang="en-US" sz="1600" dirty="0" err="1"/>
              <a:t>excitons</a:t>
            </a:r>
            <a:r>
              <a:rPr lang="en-US" sz="1600" dirty="0"/>
              <a:t>." </a:t>
            </a:r>
            <a:r>
              <a:rPr lang="en-US" sz="1600" i="1" dirty="0"/>
              <a:t>Physical Review B</a:t>
            </a:r>
            <a:r>
              <a:rPr lang="en-US" sz="1600" dirty="0"/>
              <a:t> 89.15 (2014): 155309</a:t>
            </a:r>
            <a:r>
              <a:rPr lang="en-US" sz="1600" dirty="0" smtClean="0"/>
              <a:t>.</a:t>
            </a:r>
            <a:endParaRPr lang="en-US" sz="1600" dirty="0"/>
          </a:p>
          <a:p>
            <a:r>
              <a:rPr lang="en-US" sz="1600" dirty="0" err="1" smtClean="0"/>
              <a:t>Andreakou</a:t>
            </a:r>
            <a:r>
              <a:rPr lang="en-US" sz="1600" dirty="0"/>
              <a:t>, P., et al. "Nonlinear optical spectroscopy of indirect </a:t>
            </a:r>
            <a:r>
              <a:rPr lang="en-US" sz="1600" dirty="0" err="1"/>
              <a:t>excitons</a:t>
            </a:r>
            <a:r>
              <a:rPr lang="en-US" sz="1600" dirty="0"/>
              <a:t> in biased coupled quantum wells." </a:t>
            </a:r>
            <a:r>
              <a:rPr lang="en-US" sz="1600" i="1" dirty="0" err="1"/>
              <a:t>arXiv</a:t>
            </a:r>
            <a:r>
              <a:rPr lang="en-US" sz="1600" i="1" dirty="0"/>
              <a:t> preprint arXiv:1407.5500</a:t>
            </a:r>
            <a:r>
              <a:rPr lang="en-US" sz="1600" dirty="0"/>
              <a:t> (2014).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1" y="419098"/>
            <a:ext cx="5636965" cy="2325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69" y="4291189"/>
            <a:ext cx="4625160" cy="10004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69" y="2955571"/>
            <a:ext cx="3672244" cy="868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5136" y="800332"/>
            <a:ext cx="323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Goal: Measure IXs with pump-probe spectroscopy despite low oscillator strength.  Measure IXs indirectly by studying the IX effect on the DX signal.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62666" y="317255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Reflectivity of DXs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244" y="4500223"/>
            <a:ext cx="338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IX affects DX reflectivity in 3 ways: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40" y="599783"/>
            <a:ext cx="4677587" cy="2602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22" y="3753452"/>
            <a:ext cx="6064253" cy="268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931333" y="1254497"/>
            <a:ext cx="230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Reflectivity and Kerr Rotation of DX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19475" y="4139392"/>
            <a:ext cx="266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fit to theoretical calculations to determine which interactions between IX and DX are most prevalent.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2568</TotalTime>
  <Words>332</Words>
  <Application>Microsoft Macintosh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Module</vt:lpstr>
      <vt:lpstr>Office Theme</vt:lpstr>
      <vt:lpstr>PowerPoint Presentation</vt:lpstr>
      <vt:lpstr>Applications of Pump-probe Spectroscopy</vt:lpstr>
      <vt:lpstr>Experimental Technique</vt:lpstr>
      <vt:lpstr>Population Dynamics with Pump-probe</vt:lpstr>
      <vt:lpstr>Ultrafast Laser Pulses</vt:lpstr>
      <vt:lpstr>Ultrafast Laser Pulses</vt:lpstr>
      <vt:lpstr>Ultrafast Laser Pulses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Chelsey Dorow</dc:creator>
  <cp:lastModifiedBy>UCSD Physics</cp:lastModifiedBy>
  <cp:revision>33</cp:revision>
  <dcterms:created xsi:type="dcterms:W3CDTF">2014-12-13T06:49:29Z</dcterms:created>
  <dcterms:modified xsi:type="dcterms:W3CDTF">2014-12-17T19:19:02Z</dcterms:modified>
</cp:coreProperties>
</file>