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60" r:id="rId5"/>
    <p:sldId id="259"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FD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0" autoAdjust="0"/>
    <p:restoredTop sz="76523" autoAdjust="0"/>
  </p:normalViewPr>
  <p:slideViewPr>
    <p:cSldViewPr>
      <p:cViewPr>
        <p:scale>
          <a:sx n="60" d="100"/>
          <a:sy n="60" d="100"/>
        </p:scale>
        <p:origin x="-74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A3D72C-7710-4339-A0F8-780A11833C15}" type="datetimeFigureOut">
              <a:rPr lang="en-US" smtClean="0"/>
              <a:pPr/>
              <a:t>12/17/14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85228D-BCFF-42D8-9AEB-F315D561D4C8}" type="slidenum">
              <a:rPr lang="en-US" smtClean="0"/>
              <a:pPr/>
              <a:t>‹#›</a:t>
            </a:fld>
            <a:endParaRPr lang="en-US"/>
          </a:p>
        </p:txBody>
      </p:sp>
    </p:spTree>
    <p:extLst>
      <p:ext uri="{BB962C8B-B14F-4D97-AF65-F5344CB8AC3E}">
        <p14:creationId xmlns:p14="http://schemas.microsoft.com/office/powerpoint/2010/main" val="2472639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Hello, my</a:t>
            </a:r>
            <a:r>
              <a:rPr lang="en-US" baseline="0" dirty="0" smtClean="0"/>
              <a:t> name is Alexander </a:t>
            </a:r>
            <a:r>
              <a:rPr lang="en-US" baseline="0" dirty="0" err="1" smtClean="0"/>
              <a:t>Breindel</a:t>
            </a:r>
            <a:r>
              <a:rPr lang="en-US" baseline="0" dirty="0" smtClean="0"/>
              <a:t>, and I’m going to be talking about optical spectroscopy</a:t>
            </a:r>
          </a:p>
          <a:p>
            <a:endParaRPr lang="en-US" dirty="0"/>
          </a:p>
        </p:txBody>
      </p:sp>
      <p:sp>
        <p:nvSpPr>
          <p:cNvPr id="4" name="Slide Number Placeholder 3"/>
          <p:cNvSpPr>
            <a:spLocks noGrp="1"/>
          </p:cNvSpPr>
          <p:nvPr>
            <p:ph type="sldNum" sz="quarter" idx="10"/>
          </p:nvPr>
        </p:nvSpPr>
        <p:spPr/>
        <p:txBody>
          <a:bodyPr/>
          <a:lstStyle/>
          <a:p>
            <a:fld id="{2685228D-BCFF-42D8-9AEB-F315D561D4C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85228D-BCFF-42D8-9AEB-F315D561D4C8}"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Optical Spectroscopy is</a:t>
            </a:r>
            <a:r>
              <a:rPr lang="en-US" baseline="0" dirty="0" smtClean="0"/>
              <a:t> a class of spectroscopic techniques using infrared, visible, and ultraviolet light.</a:t>
            </a:r>
          </a:p>
          <a:p>
            <a:r>
              <a:rPr lang="en-US" baseline="0" dirty="0" smtClean="0"/>
              <a:t>Spectroscopy is studying emissions from a source based on the spectrum that made from those emissions. Light can be separated by wavelength using things like a prism or a diffraction grating. Using a diffraction grating allows a quantitative analysis of the results due to greater spectral resolution.</a:t>
            </a:r>
          </a:p>
        </p:txBody>
      </p:sp>
      <p:sp>
        <p:nvSpPr>
          <p:cNvPr id="4" name="Slide Number Placeholder 3"/>
          <p:cNvSpPr>
            <a:spLocks noGrp="1"/>
          </p:cNvSpPr>
          <p:nvPr>
            <p:ph type="sldNum" sz="quarter" idx="10"/>
          </p:nvPr>
        </p:nvSpPr>
        <p:spPr/>
        <p:txBody>
          <a:bodyPr/>
          <a:lstStyle/>
          <a:p>
            <a:fld id="{2685228D-BCFF-42D8-9AEB-F315D561D4C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 going to be focusing</a:t>
            </a:r>
            <a:r>
              <a:rPr lang="en-US" baseline="0" dirty="0" smtClean="0"/>
              <a:t> on a particular type of Optical Spectroscopy, which is Photoluminescence Spectroscopy. Photoluminescence spectroscopy uses photoluminescence as the source of the signal to be analyzed. Photoluminescence is the light emitted from a sample as a result of excitations caused by a light source. A laser is shined on the sample, causing an excitation of an electron into the conduction band. This electron-hole pair can be thought of as a quasi-particle called an </a:t>
            </a:r>
            <a:r>
              <a:rPr lang="en-US" baseline="0" dirty="0" err="1" smtClean="0"/>
              <a:t>exciton</a:t>
            </a:r>
            <a:r>
              <a:rPr lang="en-US" baseline="0" dirty="0" smtClean="0"/>
              <a:t>. The </a:t>
            </a:r>
            <a:r>
              <a:rPr lang="en-US" baseline="0" dirty="0" err="1" smtClean="0"/>
              <a:t>exciton</a:t>
            </a:r>
            <a:r>
              <a:rPr lang="en-US" baseline="0" dirty="0" smtClean="0"/>
              <a:t> relaxes within the conduction band, and then the electron and the hole recombine, and this causes an emission. This emission is the photoluminescence. The excitation energy is held constant, and then the intensity of the emissions are measured across the energies of the emission spectrum.</a:t>
            </a:r>
          </a:p>
          <a:p>
            <a:r>
              <a:rPr lang="en-US" dirty="0" smtClean="0"/>
              <a:t/>
            </a:r>
            <a:br>
              <a:rPr lang="en-US" dirty="0" smtClean="0"/>
            </a:br>
            <a:r>
              <a:rPr lang="en-US" dirty="0" smtClean="0"/>
              <a:t>IMAGE SOURCE</a:t>
            </a:r>
            <a:r>
              <a:rPr lang="en-US" baseline="0" dirty="0" smtClean="0"/>
              <a:t>: 1</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685228D-BCFF-42D8-9AEB-F315D561D4C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Here one can see a diagram of a typical Photoluminescence Spectroscopy setup.  </a:t>
            </a:r>
          </a:p>
          <a:p>
            <a:r>
              <a:rPr lang="en-US" baseline="0" dirty="0" smtClean="0"/>
              <a:t>A laser is used to excite the sample, inducing photoluminescence, which is then sent to a spectrometer by a system of lenses. Inside the spectrometer there is a diffraction grating and photomultiplier tubes, allowing the intensity to be tracked at the various energies in the spectrum. The backscatter setup is typical, since the excitation and emission occur at the surface of the sample. The sample is often put in a cryostat in order to control its temperature.</a:t>
            </a:r>
          </a:p>
        </p:txBody>
      </p:sp>
      <p:sp>
        <p:nvSpPr>
          <p:cNvPr id="4" name="Slide Number Placeholder 3"/>
          <p:cNvSpPr>
            <a:spLocks noGrp="1"/>
          </p:cNvSpPr>
          <p:nvPr>
            <p:ph type="sldNum" sz="quarter" idx="10"/>
          </p:nvPr>
        </p:nvSpPr>
        <p:spPr/>
        <p:txBody>
          <a:bodyPr/>
          <a:lstStyle/>
          <a:p>
            <a:fld id="{2685228D-BCFF-42D8-9AEB-F315D561D4C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Photoluminescence</a:t>
            </a:r>
            <a:r>
              <a:rPr lang="en-US" baseline="0" dirty="0" smtClean="0"/>
              <a:t> is dependent upon the band structure of the sample. As a result it allows the identification of the sample composition, as well as identification  of the defect species in the sample, and their concentrations. It also, of course, allows characterization of the optical emission properties of the sample.</a:t>
            </a:r>
          </a:p>
          <a:p>
            <a:endParaRPr lang="en-US" baseline="0" dirty="0" smtClean="0"/>
          </a:p>
        </p:txBody>
      </p:sp>
      <p:sp>
        <p:nvSpPr>
          <p:cNvPr id="4" name="Slide Number Placeholder 3"/>
          <p:cNvSpPr>
            <a:spLocks noGrp="1"/>
          </p:cNvSpPr>
          <p:nvPr>
            <p:ph type="sldNum" sz="quarter" idx="10"/>
          </p:nvPr>
        </p:nvSpPr>
        <p:spPr/>
        <p:txBody>
          <a:bodyPr/>
          <a:lstStyle/>
          <a:p>
            <a:fld id="{2685228D-BCFF-42D8-9AEB-F315D561D4C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simple modification</a:t>
            </a:r>
            <a:r>
              <a:rPr lang="en-US" baseline="0" dirty="0" smtClean="0"/>
              <a:t> of Photoluminescence Spectroscopy is Photoluminescence excitation spectroscopy. Rather than exciting the sample at a fixed energy and sweeping the energies emitted, the excitation energy is varied and the intensity at a particular emission energy is measured. Since one would expect a stronger response when the excitation energy matched the absorption energy, there is an association with photoluminescence excitation and absorption.</a:t>
            </a:r>
          </a:p>
          <a:p>
            <a:endParaRPr lang="en-US" baseline="0" dirty="0" smtClean="0"/>
          </a:p>
        </p:txBody>
      </p:sp>
      <p:sp>
        <p:nvSpPr>
          <p:cNvPr id="4" name="Slide Number Placeholder 3"/>
          <p:cNvSpPr>
            <a:spLocks noGrp="1"/>
          </p:cNvSpPr>
          <p:nvPr>
            <p:ph type="sldNum" sz="quarter" idx="10"/>
          </p:nvPr>
        </p:nvSpPr>
        <p:spPr/>
        <p:txBody>
          <a:bodyPr/>
          <a:lstStyle/>
          <a:p>
            <a:fld id="{2685228D-BCFF-42D8-9AEB-F315D561D4C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an example, we can consider a recent paper by </a:t>
            </a:r>
            <a:r>
              <a:rPr lang="en-US" baseline="0" dirty="0" err="1" smtClean="0"/>
              <a:t>Gauthron</a:t>
            </a:r>
            <a:r>
              <a:rPr lang="en-US" baseline="0" dirty="0" smtClean="0"/>
              <a:t> et al. which looked at photoluminescence on a </a:t>
            </a:r>
            <a:r>
              <a:rPr lang="en-US" baseline="0" dirty="0" err="1" smtClean="0"/>
              <a:t>perovskite</a:t>
            </a:r>
            <a:r>
              <a:rPr lang="en-US" baseline="0" dirty="0" smtClean="0"/>
              <a:t> sample: (</a:t>
            </a:r>
            <a:r>
              <a:rPr lang="en-US" sz="1200" i="0" kern="1200" dirty="0" smtClean="0">
                <a:solidFill>
                  <a:schemeClr val="tx1"/>
                </a:solidFill>
                <a:latin typeface="+mn-lt"/>
                <a:ea typeface="+mn-ea"/>
                <a:cs typeface="+mn-cs"/>
              </a:rPr>
              <a:t>C</a:t>
            </a:r>
            <a:r>
              <a:rPr lang="en-US" sz="1200" i="0" kern="1200" baseline="-25000" dirty="0" smtClean="0">
                <a:solidFill>
                  <a:schemeClr val="tx1"/>
                </a:solidFill>
                <a:latin typeface="+mn-lt"/>
                <a:ea typeface="+mn-ea"/>
                <a:cs typeface="+mn-cs"/>
              </a:rPr>
              <a:t>6</a:t>
            </a:r>
            <a:r>
              <a:rPr lang="en-US" sz="1200" i="0" kern="1200" dirty="0" smtClean="0">
                <a:solidFill>
                  <a:schemeClr val="tx1"/>
                </a:solidFill>
                <a:latin typeface="+mn-lt"/>
                <a:ea typeface="+mn-ea"/>
                <a:cs typeface="+mn-cs"/>
              </a:rPr>
              <a:t>H</a:t>
            </a:r>
            <a:r>
              <a:rPr lang="en-US" sz="1200" i="0" kern="1200" baseline="-25000" dirty="0" smtClean="0">
                <a:solidFill>
                  <a:schemeClr val="tx1"/>
                </a:solidFill>
                <a:latin typeface="+mn-lt"/>
                <a:ea typeface="+mn-ea"/>
                <a:cs typeface="+mn-cs"/>
              </a:rPr>
              <a:t>5</a:t>
            </a:r>
            <a:r>
              <a:rPr lang="en-US" sz="1200" i="0" kern="1200" dirty="0" smtClean="0">
                <a:solidFill>
                  <a:schemeClr val="tx1"/>
                </a:solidFill>
                <a:latin typeface="+mn-lt"/>
                <a:ea typeface="+mn-ea"/>
                <a:cs typeface="+mn-cs"/>
              </a:rPr>
              <a:t>C</a:t>
            </a:r>
            <a:r>
              <a:rPr lang="en-US" sz="1200" i="0" kern="1200" baseline="-25000" dirty="0" smtClean="0">
                <a:solidFill>
                  <a:schemeClr val="tx1"/>
                </a:solidFill>
                <a:latin typeface="+mn-lt"/>
                <a:ea typeface="+mn-ea"/>
                <a:cs typeface="+mn-cs"/>
              </a:rPr>
              <a:t>2</a:t>
            </a:r>
            <a:r>
              <a:rPr lang="en-US" sz="1200" i="0" kern="1200" dirty="0" smtClean="0">
                <a:solidFill>
                  <a:schemeClr val="tx1"/>
                </a:solidFill>
                <a:latin typeface="+mn-lt"/>
                <a:ea typeface="+mn-ea"/>
                <a:cs typeface="+mn-cs"/>
              </a:rPr>
              <a:t>H</a:t>
            </a:r>
            <a:r>
              <a:rPr lang="en-US" sz="1200" i="0" kern="1200" baseline="-25000" dirty="0" smtClean="0">
                <a:solidFill>
                  <a:schemeClr val="tx1"/>
                </a:solidFill>
                <a:latin typeface="+mn-lt"/>
                <a:ea typeface="+mn-ea"/>
                <a:cs typeface="+mn-cs"/>
              </a:rPr>
              <a:t>4</a:t>
            </a:r>
            <a:r>
              <a:rPr lang="en-US" sz="1200" i="0" kern="1200" dirty="0" smtClean="0">
                <a:solidFill>
                  <a:schemeClr val="tx1"/>
                </a:solidFill>
                <a:latin typeface="+mn-lt"/>
                <a:ea typeface="+mn-ea"/>
                <a:cs typeface="+mn-cs"/>
              </a:rPr>
              <a:t>-NH</a:t>
            </a:r>
            <a:r>
              <a:rPr lang="en-US" sz="1200" i="0" kern="1200" baseline="-25000" dirty="0" smtClean="0">
                <a:solidFill>
                  <a:schemeClr val="tx1"/>
                </a:solidFill>
                <a:latin typeface="+mn-lt"/>
                <a:ea typeface="+mn-ea"/>
                <a:cs typeface="+mn-cs"/>
              </a:rPr>
              <a:t>3</a:t>
            </a:r>
            <a:r>
              <a:rPr lang="en-US" sz="1200" i="0" kern="1200" dirty="0" smtClean="0">
                <a:solidFill>
                  <a:schemeClr val="tx1"/>
                </a:solidFill>
                <a:latin typeface="+mn-lt"/>
                <a:ea typeface="+mn-ea"/>
                <a:cs typeface="+mn-cs"/>
              </a:rPr>
              <a:t>)</a:t>
            </a:r>
            <a:r>
              <a:rPr lang="en-US" sz="1200" i="0" kern="1200" baseline="-25000" dirty="0" smtClean="0">
                <a:solidFill>
                  <a:schemeClr val="tx1"/>
                </a:solidFill>
                <a:latin typeface="+mn-lt"/>
                <a:ea typeface="+mn-ea"/>
                <a:cs typeface="+mn-cs"/>
              </a:rPr>
              <a:t>2</a:t>
            </a:r>
            <a:r>
              <a:rPr lang="en-US" sz="1200" i="0" kern="1200" dirty="0" smtClean="0">
                <a:solidFill>
                  <a:schemeClr val="tx1"/>
                </a:solidFill>
                <a:latin typeface="+mn-lt"/>
                <a:ea typeface="+mn-ea"/>
                <a:cs typeface="+mn-cs"/>
              </a:rPr>
              <a:t>-PbI</a:t>
            </a:r>
            <a:r>
              <a:rPr lang="en-US" sz="1200" i="0" kern="1200" baseline="-25000" dirty="0" smtClean="0">
                <a:solidFill>
                  <a:schemeClr val="tx1"/>
                </a:solidFill>
                <a:latin typeface="+mn-lt"/>
                <a:ea typeface="+mn-ea"/>
                <a:cs typeface="+mn-cs"/>
              </a:rPr>
              <a:t>4</a:t>
            </a:r>
            <a:r>
              <a:rPr lang="en-US" sz="1200" i="0" kern="1200" dirty="0" smtClean="0">
                <a:solidFill>
                  <a:schemeClr val="tx1"/>
                </a:solidFill>
                <a:latin typeface="+mn-lt"/>
                <a:ea typeface="+mn-ea"/>
                <a:cs typeface="+mn-cs"/>
              </a:rPr>
              <a:t> </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The sample has a layered structure, consisting of organic and inorganic layers… you can see the chemical structure on the right,</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There is a 2d square lattice with a basis for the PbI</a:t>
            </a:r>
            <a:r>
              <a:rPr lang="en-US" sz="1200" i="0" kern="1200" baseline="-25000" dirty="0" smtClean="0">
                <a:solidFill>
                  <a:schemeClr val="tx1"/>
                </a:solidFill>
                <a:latin typeface="+mn-lt"/>
                <a:ea typeface="+mn-ea"/>
                <a:cs typeface="+mn-cs"/>
              </a:rPr>
              <a:t>4</a:t>
            </a:r>
            <a:r>
              <a:rPr lang="en-US" sz="1200" i="0" kern="1200" baseline="0" dirty="0" smtClean="0">
                <a:solidFill>
                  <a:schemeClr val="tx1"/>
                </a:solidFill>
                <a:latin typeface="+mn-lt"/>
                <a:ea typeface="+mn-ea"/>
                <a:cs typeface="+mn-cs"/>
              </a:rPr>
              <a:t> and then in between these layers are these organic molecules, the </a:t>
            </a:r>
            <a:r>
              <a:rPr lang="en-US" sz="1200" i="0" kern="1200" dirty="0" smtClean="0">
                <a:solidFill>
                  <a:schemeClr val="tx1"/>
                </a:solidFill>
                <a:latin typeface="+mn-lt"/>
                <a:ea typeface="+mn-ea"/>
                <a:cs typeface="+mn-cs"/>
              </a:rPr>
              <a:t>C</a:t>
            </a:r>
            <a:r>
              <a:rPr lang="en-US" sz="1200" i="0" kern="1200" baseline="-25000" dirty="0" smtClean="0">
                <a:solidFill>
                  <a:schemeClr val="tx1"/>
                </a:solidFill>
                <a:latin typeface="+mn-lt"/>
                <a:ea typeface="+mn-ea"/>
                <a:cs typeface="+mn-cs"/>
              </a:rPr>
              <a:t>6</a:t>
            </a:r>
            <a:r>
              <a:rPr lang="en-US" sz="1200" i="0" kern="1200" dirty="0" smtClean="0">
                <a:solidFill>
                  <a:schemeClr val="tx1"/>
                </a:solidFill>
                <a:latin typeface="+mn-lt"/>
                <a:ea typeface="+mn-ea"/>
                <a:cs typeface="+mn-cs"/>
              </a:rPr>
              <a:t>H</a:t>
            </a:r>
            <a:r>
              <a:rPr lang="en-US" sz="1200" i="0" kern="1200" baseline="-25000" dirty="0" smtClean="0">
                <a:solidFill>
                  <a:schemeClr val="tx1"/>
                </a:solidFill>
                <a:latin typeface="+mn-lt"/>
                <a:ea typeface="+mn-ea"/>
                <a:cs typeface="+mn-cs"/>
              </a:rPr>
              <a:t>5</a:t>
            </a:r>
            <a:r>
              <a:rPr lang="en-US" sz="1200" i="0" kern="1200" dirty="0" smtClean="0">
                <a:solidFill>
                  <a:schemeClr val="tx1"/>
                </a:solidFill>
                <a:latin typeface="+mn-lt"/>
                <a:ea typeface="+mn-ea"/>
                <a:cs typeface="+mn-cs"/>
              </a:rPr>
              <a:t>C</a:t>
            </a:r>
            <a:r>
              <a:rPr lang="en-US" sz="1200" i="0" kern="1200" baseline="-25000" dirty="0" smtClean="0">
                <a:solidFill>
                  <a:schemeClr val="tx1"/>
                </a:solidFill>
                <a:latin typeface="+mn-lt"/>
                <a:ea typeface="+mn-ea"/>
                <a:cs typeface="+mn-cs"/>
              </a:rPr>
              <a:t>2</a:t>
            </a:r>
            <a:r>
              <a:rPr lang="en-US" sz="1200" i="0" kern="1200" dirty="0" smtClean="0">
                <a:solidFill>
                  <a:schemeClr val="tx1"/>
                </a:solidFill>
                <a:latin typeface="+mn-lt"/>
                <a:ea typeface="+mn-ea"/>
                <a:cs typeface="+mn-cs"/>
              </a:rPr>
              <a:t>H</a:t>
            </a:r>
            <a:r>
              <a:rPr lang="en-US" sz="1200" i="0" kern="1200" baseline="-25000" dirty="0" smtClean="0">
                <a:solidFill>
                  <a:schemeClr val="tx1"/>
                </a:solidFill>
                <a:latin typeface="+mn-lt"/>
                <a:ea typeface="+mn-ea"/>
                <a:cs typeface="+mn-cs"/>
              </a:rPr>
              <a:t>4</a:t>
            </a:r>
            <a:r>
              <a:rPr lang="en-US" sz="1200" i="0" kern="1200" baseline="0" dirty="0" smtClean="0">
                <a:solidFill>
                  <a:schemeClr val="tx1"/>
                </a:solidFill>
                <a:latin typeface="+mn-lt"/>
                <a:ea typeface="+mn-ea"/>
                <a:cs typeface="+mn-cs"/>
              </a:rPr>
              <a:t> and then these layers are connected with the ammonia.</a:t>
            </a:r>
          </a:p>
          <a:p>
            <a:endParaRPr lang="en-US" sz="1200" i="0" kern="1200" baseline="0" dirty="0" smtClean="0">
              <a:solidFill>
                <a:schemeClr val="tx1"/>
              </a:solidFill>
              <a:latin typeface="+mn-lt"/>
              <a:ea typeface="+mn-ea"/>
              <a:cs typeface="+mn-cs"/>
            </a:endParaRPr>
          </a:p>
          <a:p>
            <a:r>
              <a:rPr lang="en-US" sz="1200" i="0" kern="1200" baseline="0" dirty="0" smtClean="0">
                <a:solidFill>
                  <a:schemeClr val="tx1"/>
                </a:solidFill>
                <a:latin typeface="+mn-lt"/>
                <a:ea typeface="+mn-ea"/>
                <a:cs typeface="+mn-cs"/>
              </a:rPr>
              <a:t>The two images on the left are photographs of the sample, exhibiting green photoluminescence under UV light</a:t>
            </a:r>
          </a:p>
          <a:p>
            <a:r>
              <a:rPr lang="en-US" sz="1200" i="0" kern="1200" baseline="0" dirty="0" smtClean="0">
                <a:solidFill>
                  <a:schemeClr val="tx1"/>
                </a:solidFill>
                <a:latin typeface="+mn-lt"/>
                <a:ea typeface="+mn-ea"/>
                <a:cs typeface="+mn-cs"/>
              </a:rPr>
              <a:t>IMAGES 2</a:t>
            </a:r>
            <a:endParaRPr lang="en-US" i="0" baseline="0" dirty="0" smtClean="0"/>
          </a:p>
        </p:txBody>
      </p:sp>
      <p:sp>
        <p:nvSpPr>
          <p:cNvPr id="4" name="Slide Number Placeholder 3"/>
          <p:cNvSpPr>
            <a:spLocks noGrp="1"/>
          </p:cNvSpPr>
          <p:nvPr>
            <p:ph type="sldNum" sz="quarter" idx="10"/>
          </p:nvPr>
        </p:nvSpPr>
        <p:spPr/>
        <p:txBody>
          <a:bodyPr/>
          <a:lstStyle/>
          <a:p>
            <a:fld id="{2685228D-BCFF-42D8-9AEB-F315D561D4C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Pictured are</a:t>
            </a:r>
            <a:r>
              <a:rPr lang="en-US" baseline="0" dirty="0" smtClean="0"/>
              <a:t> the results of the photoluminescence experiments and the photoluminescence excitation experiments</a:t>
            </a:r>
          </a:p>
          <a:p>
            <a:endParaRPr lang="en-US" baseline="0" dirty="0" smtClean="0"/>
          </a:p>
          <a:p>
            <a:r>
              <a:rPr lang="en-US" baseline="0" dirty="0" smtClean="0"/>
              <a:t>In the photoluminescence experiments, one can see two peaks, one at 2.355 </a:t>
            </a:r>
            <a:r>
              <a:rPr lang="en-US" baseline="0" dirty="0" err="1" smtClean="0"/>
              <a:t>eV</a:t>
            </a:r>
            <a:r>
              <a:rPr lang="en-US" baseline="0" dirty="0" smtClean="0"/>
              <a:t> (labeled s1), and one at 2.337 </a:t>
            </a:r>
            <a:r>
              <a:rPr lang="en-US" baseline="0" dirty="0" err="1" smtClean="0"/>
              <a:t>eV</a:t>
            </a:r>
            <a:r>
              <a:rPr lang="en-US" baseline="0" dirty="0" smtClean="0"/>
              <a:t> (labeled s2).</a:t>
            </a:r>
          </a:p>
          <a:p>
            <a:r>
              <a:rPr lang="en-US" baseline="0" dirty="0" smtClean="0"/>
              <a:t>Looking at the inset, which looks at the peak intensities as a function of excitation power (not energy), one sees a linear dependence for both peaks. This allows one discount the explanation of these two peaks using defects, which would result in a saturation, or bi-</a:t>
            </a:r>
            <a:r>
              <a:rPr lang="en-US" baseline="0" dirty="0" err="1" smtClean="0"/>
              <a:t>excitons</a:t>
            </a:r>
            <a:r>
              <a:rPr lang="en-US" baseline="0" dirty="0" smtClean="0"/>
              <a:t>, that is, </a:t>
            </a:r>
            <a:r>
              <a:rPr lang="en-US" baseline="0" dirty="0" err="1" smtClean="0"/>
              <a:t>excitons</a:t>
            </a:r>
            <a:r>
              <a:rPr lang="en-US" baseline="0" dirty="0" smtClean="0"/>
              <a:t> coupled with other </a:t>
            </a:r>
            <a:r>
              <a:rPr lang="en-US" baseline="0" dirty="0" err="1" smtClean="0"/>
              <a:t>excitons</a:t>
            </a:r>
            <a:r>
              <a:rPr lang="en-US" baseline="0" dirty="0" smtClean="0"/>
              <a:t> which would experience a quadratic result. </a:t>
            </a:r>
          </a:p>
          <a:p>
            <a:endParaRPr lang="en-US" baseline="0" dirty="0" smtClean="0"/>
          </a:p>
          <a:p>
            <a:r>
              <a:rPr lang="en-US" baseline="0" dirty="0" smtClean="0"/>
              <a:t>The photoluminescence excitation line is shown in grey for the 2.337 </a:t>
            </a:r>
            <a:r>
              <a:rPr lang="en-US" baseline="0" dirty="0" err="1" smtClean="0"/>
              <a:t>eV</a:t>
            </a:r>
            <a:r>
              <a:rPr lang="en-US" baseline="0" dirty="0" smtClean="0"/>
              <a:t> line. </a:t>
            </a:r>
            <a:r>
              <a:rPr lang="en-US" baseline="0" dirty="0" err="1" smtClean="0"/>
              <a:t>Gauthron</a:t>
            </a:r>
            <a:r>
              <a:rPr lang="en-US" baseline="0" dirty="0" smtClean="0"/>
              <a:t> et al. found the photoluminescence excitation results for the other line to be exactly similar, and so did not show it. This similarity indicates that both of the emission lines are due to the same source, since, as you’ll recall, photoluminescence excitation experiments are related with absorption, and so similar results indicate that both are caused from the same energy absorptions.</a:t>
            </a:r>
          </a:p>
          <a:p>
            <a:endParaRPr lang="en-US" baseline="0" dirty="0" smtClean="0"/>
          </a:p>
          <a:p>
            <a:r>
              <a:rPr lang="en-US" baseline="0" dirty="0" err="1" smtClean="0"/>
              <a:t>Gauthron</a:t>
            </a:r>
            <a:r>
              <a:rPr lang="en-US" baseline="0" dirty="0" smtClean="0"/>
              <a:t> et al. also note that the energy separation between the two lines (s1 and s2) is ~14 </a:t>
            </a:r>
            <a:r>
              <a:rPr lang="en-US" baseline="0" dirty="0" err="1" smtClean="0"/>
              <a:t>meV</a:t>
            </a:r>
            <a:r>
              <a:rPr lang="en-US" baseline="0" dirty="0" smtClean="0"/>
              <a:t>, approximately equal to the energy associated with optical phonons in PbI</a:t>
            </a:r>
            <a:r>
              <a:rPr lang="en-US" baseline="-25000" dirty="0" smtClean="0"/>
              <a:t>4</a:t>
            </a:r>
            <a:r>
              <a:rPr lang="en-US" baseline="0" dirty="0" smtClean="0"/>
              <a:t>, which you’ll recall is the inorganic layer of the compound, suggesting that S2 may be a phonon replica of S1</a:t>
            </a:r>
          </a:p>
          <a:p>
            <a:endParaRPr lang="en-US" baseline="0" dirty="0" smtClean="0"/>
          </a:p>
          <a:p>
            <a:r>
              <a:rPr lang="en-US" baseline="0" dirty="0" smtClean="0"/>
              <a:t>IMAGE SOURCE: 2</a:t>
            </a:r>
          </a:p>
        </p:txBody>
      </p:sp>
      <p:sp>
        <p:nvSpPr>
          <p:cNvPr id="4" name="Slide Number Placeholder 3"/>
          <p:cNvSpPr>
            <a:spLocks noGrp="1"/>
          </p:cNvSpPr>
          <p:nvPr>
            <p:ph type="sldNum" sz="quarter" idx="10"/>
          </p:nvPr>
        </p:nvSpPr>
        <p:spPr/>
        <p:txBody>
          <a:bodyPr/>
          <a:lstStyle/>
          <a:p>
            <a:fld id="{2685228D-BCFF-42D8-9AEB-F315D561D4C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this diagram, the S1 peak and the lowest peak in the photoluminescence excitation results are plotted with respect to temperature. This allows one to track the difference between the energy of the emission line and the absorption line. This difference would be caused by the energy shift due to relaxation prior to emission. Normally in inorganic compounds, at higher temperatures the difference decreases until it vanishes as the thermal fluctuations overpower the potential well… however, in halides such as PbI</a:t>
            </a:r>
            <a:r>
              <a:rPr lang="en-US" baseline="-25000" dirty="0" smtClean="0"/>
              <a:t>2</a:t>
            </a:r>
            <a:r>
              <a:rPr lang="en-US" baseline="0" dirty="0" smtClean="0"/>
              <a:t> there is strong coupling between </a:t>
            </a:r>
            <a:r>
              <a:rPr lang="en-US" baseline="0" dirty="0" err="1" smtClean="0"/>
              <a:t>excitons</a:t>
            </a:r>
            <a:r>
              <a:rPr lang="en-US" baseline="0" dirty="0" smtClean="0"/>
              <a:t> and phonons, creating quasi-particles called </a:t>
            </a:r>
            <a:r>
              <a:rPr lang="en-US" baseline="0" dirty="0" err="1" smtClean="0"/>
              <a:t>polarons</a:t>
            </a:r>
            <a:r>
              <a:rPr lang="en-US" baseline="0" dirty="0" smtClean="0"/>
              <a:t>. This causes self-trapping since the phonons act to localize the </a:t>
            </a:r>
            <a:r>
              <a:rPr lang="en-US" baseline="0" dirty="0" err="1" smtClean="0"/>
              <a:t>exciton</a:t>
            </a:r>
            <a:r>
              <a:rPr lang="en-US" baseline="0" dirty="0" smtClean="0"/>
              <a:t>, so the shift remains stable. Thus the stability of the shift in this compound indicates at the S1 line would be well described by a </a:t>
            </a:r>
            <a:r>
              <a:rPr lang="en-US" baseline="0" dirty="0" err="1" smtClean="0"/>
              <a:t>polaron</a:t>
            </a:r>
            <a:r>
              <a:rPr lang="en-US" baseline="0" dirty="0" smtClean="0"/>
              <a:t> model.</a:t>
            </a:r>
          </a:p>
          <a:p>
            <a:r>
              <a:rPr lang="en-US" baseline="0" dirty="0" smtClean="0"/>
              <a:t>IMAGE SOURCE 2</a:t>
            </a:r>
          </a:p>
        </p:txBody>
      </p:sp>
      <p:sp>
        <p:nvSpPr>
          <p:cNvPr id="4" name="Slide Number Placeholder 3"/>
          <p:cNvSpPr>
            <a:spLocks noGrp="1"/>
          </p:cNvSpPr>
          <p:nvPr>
            <p:ph type="sldNum" sz="quarter" idx="10"/>
          </p:nvPr>
        </p:nvSpPr>
        <p:spPr/>
        <p:txBody>
          <a:bodyPr/>
          <a:lstStyle/>
          <a:p>
            <a:fld id="{2685228D-BCFF-42D8-9AEB-F315D561D4C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B4B7C23-5911-49AD-8BAC-203195D56AEE}" type="datetimeFigureOut">
              <a:rPr lang="en-US" smtClean="0"/>
              <a:pPr/>
              <a:t>12/17/14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F138591-9F64-4BFD-9DD7-9D802F2F79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38591-9F64-4BFD-9DD7-9D802F2F79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38591-9F64-4BFD-9DD7-9D802F2F79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38591-9F64-4BFD-9DD7-9D802F2F79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F138591-9F64-4BFD-9DD7-9D802F2F79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138591-9F64-4BFD-9DD7-9D802F2F79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F138591-9F64-4BFD-9DD7-9D802F2F79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F138591-9F64-4BFD-9DD7-9D802F2F79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B4B7C23-5911-49AD-8BAC-203195D56AEE}" type="datetimeFigureOut">
              <a:rPr lang="en-US" smtClean="0"/>
              <a:pPr/>
              <a:t>12/17/14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F138591-9F64-4BFD-9DD7-9D802F2F79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B4B7C23-5911-49AD-8BAC-203195D56AEE}" type="datetimeFigureOut">
              <a:rPr lang="en-US" smtClean="0"/>
              <a:pPr/>
              <a:t>12/17/14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F138591-9F64-4BFD-9DD7-9D802F2F79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B4B7C23-5911-49AD-8BAC-203195D56AEE}" type="datetimeFigureOut">
              <a:rPr lang="en-US" smtClean="0"/>
              <a:pPr/>
              <a:t>12/17/14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F138591-9F64-4BFD-9DD7-9D802F2F79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B4B7C23-5911-49AD-8BAC-203195D56AEE}" type="datetimeFigureOut">
              <a:rPr lang="en-US" smtClean="0"/>
              <a:pPr/>
              <a:t>12/17/14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138591-9F64-4BFD-9DD7-9D802F2F79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Optical Spectroscopy</a:t>
            </a:r>
            <a:endParaRPr lang="en-US" dirty="0"/>
          </a:p>
        </p:txBody>
      </p:sp>
      <p:sp>
        <p:nvSpPr>
          <p:cNvPr id="3" name="Subtitle 2"/>
          <p:cNvSpPr>
            <a:spLocks noGrp="1"/>
          </p:cNvSpPr>
          <p:nvPr>
            <p:ph type="subTitle" idx="1"/>
          </p:nvPr>
        </p:nvSpPr>
        <p:spPr/>
        <p:txBody>
          <a:bodyPr/>
          <a:lstStyle/>
          <a:p>
            <a:r>
              <a:rPr lang="en-US" dirty="0" smtClean="0"/>
              <a:t>Alexander </a:t>
            </a:r>
            <a:r>
              <a:rPr lang="en-US" dirty="0" err="1" smtClean="0"/>
              <a:t>Breindel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marR="0" lvl="0" indent="-342900">
              <a:lnSpc>
                <a:spcPct val="115000"/>
              </a:lnSpc>
              <a:spcBef>
                <a:spcPts val="0"/>
              </a:spcBef>
              <a:spcAft>
                <a:spcPts val="1000"/>
              </a:spcAft>
              <a:buFont typeface="+mj-lt"/>
              <a:buAutoNum type="arabicPeriod"/>
            </a:pPr>
            <a:r>
              <a:rPr lang="en-US" sz="1800" dirty="0" smtClean="0">
                <a:solidFill>
                  <a:srgbClr val="000000"/>
                </a:solidFill>
                <a:latin typeface="Calibri"/>
                <a:ea typeface="Calibri"/>
                <a:cs typeface="Times New Roman"/>
              </a:rPr>
              <a:t>K. </a:t>
            </a:r>
            <a:r>
              <a:rPr lang="en-US" sz="1800" dirty="0" err="1" smtClean="0">
                <a:solidFill>
                  <a:srgbClr val="000000"/>
                </a:solidFill>
                <a:latin typeface="Calibri"/>
                <a:ea typeface="Calibri"/>
                <a:cs typeface="Times New Roman"/>
              </a:rPr>
              <a:t>Hannewald</a:t>
            </a:r>
            <a:r>
              <a:rPr lang="en-US" sz="1800" dirty="0" smtClean="0">
                <a:solidFill>
                  <a:srgbClr val="000000"/>
                </a:solidFill>
                <a:latin typeface="Calibri"/>
                <a:ea typeface="Calibri"/>
                <a:cs typeface="Times New Roman"/>
              </a:rPr>
              <a:t>, S. </a:t>
            </a:r>
            <a:r>
              <a:rPr lang="en-US" sz="1800" dirty="0" err="1" smtClean="0">
                <a:solidFill>
                  <a:srgbClr val="000000"/>
                </a:solidFill>
                <a:latin typeface="Calibri"/>
                <a:ea typeface="Calibri"/>
                <a:cs typeface="Times New Roman"/>
              </a:rPr>
              <a:t>Glutsch</a:t>
            </a:r>
            <a:r>
              <a:rPr lang="en-US" sz="1800" dirty="0" smtClean="0">
                <a:solidFill>
                  <a:srgbClr val="000000"/>
                </a:solidFill>
                <a:latin typeface="Calibri"/>
                <a:ea typeface="Calibri"/>
                <a:cs typeface="Times New Roman"/>
              </a:rPr>
              <a:t>, and F. </a:t>
            </a:r>
            <a:r>
              <a:rPr lang="en-US" sz="1800" dirty="0" err="1" smtClean="0">
                <a:solidFill>
                  <a:srgbClr val="000000"/>
                </a:solidFill>
                <a:latin typeface="Calibri"/>
                <a:ea typeface="Calibri"/>
                <a:cs typeface="Times New Roman"/>
              </a:rPr>
              <a:t>Bechstedt</a:t>
            </a:r>
            <a:r>
              <a:rPr lang="en-US" sz="1800" dirty="0" smtClean="0">
                <a:solidFill>
                  <a:srgbClr val="000000"/>
                </a:solidFill>
                <a:latin typeface="Calibri"/>
                <a:ea typeface="Calibri"/>
                <a:cs typeface="Times New Roman"/>
              </a:rPr>
              <a:t> </a:t>
            </a:r>
            <a:br>
              <a:rPr lang="en-US" sz="1800" dirty="0" smtClean="0">
                <a:solidFill>
                  <a:srgbClr val="000000"/>
                </a:solidFill>
                <a:latin typeface="Calibri"/>
                <a:ea typeface="Calibri"/>
                <a:cs typeface="Times New Roman"/>
              </a:rPr>
            </a:br>
            <a:r>
              <a:rPr lang="en-US" sz="1800" i="1" dirty="0" smtClean="0">
                <a:solidFill>
                  <a:srgbClr val="000000"/>
                </a:solidFill>
                <a:latin typeface="Calibri"/>
                <a:ea typeface="Calibri"/>
                <a:cs typeface="Times New Roman"/>
              </a:rPr>
              <a:t>"Theory of photoluminescence excitation spectroscopy in semiconductors"</a:t>
            </a:r>
            <a:r>
              <a:rPr lang="en-US" sz="1800" dirty="0" smtClean="0">
                <a:solidFill>
                  <a:srgbClr val="000000"/>
                </a:solidFill>
                <a:latin typeface="Calibri"/>
                <a:ea typeface="Calibri"/>
                <a:cs typeface="Times New Roman"/>
              </a:rPr>
              <a:t> </a:t>
            </a:r>
            <a:br>
              <a:rPr lang="en-US" sz="1800" dirty="0" smtClean="0">
                <a:solidFill>
                  <a:srgbClr val="000000"/>
                </a:solidFill>
                <a:latin typeface="Calibri"/>
                <a:ea typeface="Calibri"/>
                <a:cs typeface="Times New Roman"/>
              </a:rPr>
            </a:br>
            <a:r>
              <a:rPr lang="en-US" sz="1800" dirty="0" smtClean="0">
                <a:solidFill>
                  <a:srgbClr val="000000"/>
                </a:solidFill>
                <a:latin typeface="Calibri"/>
                <a:ea typeface="Calibri"/>
                <a:cs typeface="Times New Roman"/>
              </a:rPr>
              <a:t>Poster, ICPS 26, Edinburgh (UK), August 2002, </a:t>
            </a:r>
            <a:br>
              <a:rPr lang="en-US" sz="1800" dirty="0" smtClean="0">
                <a:solidFill>
                  <a:srgbClr val="000000"/>
                </a:solidFill>
                <a:latin typeface="Calibri"/>
                <a:ea typeface="Calibri"/>
                <a:cs typeface="Times New Roman"/>
              </a:rPr>
            </a:br>
            <a:r>
              <a:rPr lang="en-US" sz="1800" dirty="0" smtClean="0">
                <a:solidFill>
                  <a:srgbClr val="000000"/>
                </a:solidFill>
                <a:latin typeface="Calibri"/>
                <a:ea typeface="Calibri"/>
                <a:cs typeface="Times New Roman"/>
              </a:rPr>
              <a:t>Proc. 26th Int. Conf. on the Physics of Semiconductors, </a:t>
            </a:r>
            <a:br>
              <a:rPr lang="en-US" sz="1800" dirty="0" smtClean="0">
                <a:solidFill>
                  <a:srgbClr val="000000"/>
                </a:solidFill>
                <a:latin typeface="Calibri"/>
                <a:ea typeface="Calibri"/>
                <a:cs typeface="Times New Roman"/>
              </a:rPr>
            </a:br>
            <a:r>
              <a:rPr lang="en-US" sz="1800" dirty="0" smtClean="0">
                <a:solidFill>
                  <a:srgbClr val="000000"/>
                </a:solidFill>
                <a:latin typeface="Calibri"/>
                <a:ea typeface="Calibri"/>
                <a:cs typeface="Times New Roman"/>
              </a:rPr>
              <a:t>Institute of Physics Publ., Bristol, ISBN 0-7503-0924-5 (CD), (2002).</a:t>
            </a:r>
            <a:endParaRPr lang="en-US" sz="1800" dirty="0" smtClean="0">
              <a:solidFill>
                <a:srgbClr val="333333"/>
              </a:solidFill>
              <a:latin typeface="Calibri"/>
              <a:ea typeface="Calibri"/>
              <a:cs typeface="Times New Roman"/>
            </a:endParaRPr>
          </a:p>
          <a:p>
            <a:pPr marL="342900" marR="0" lvl="0" indent="-342900">
              <a:lnSpc>
                <a:spcPct val="115000"/>
              </a:lnSpc>
              <a:spcBef>
                <a:spcPts val="0"/>
              </a:spcBef>
              <a:spcAft>
                <a:spcPts val="1000"/>
              </a:spcAft>
              <a:buFont typeface="+mj-lt"/>
              <a:buAutoNum type="arabicPeriod"/>
            </a:pPr>
            <a:r>
              <a:rPr lang="en-US" sz="1800" dirty="0" smtClean="0">
                <a:solidFill>
                  <a:srgbClr val="333333"/>
                </a:solidFill>
                <a:latin typeface="Calibri"/>
                <a:ea typeface="Calibri"/>
                <a:cs typeface="Times New Roman"/>
              </a:rPr>
              <a:t>K. </a:t>
            </a:r>
            <a:r>
              <a:rPr lang="en-US" sz="1800" dirty="0" err="1" smtClean="0">
                <a:solidFill>
                  <a:srgbClr val="333333"/>
                </a:solidFill>
                <a:latin typeface="Calibri"/>
                <a:ea typeface="Calibri"/>
                <a:cs typeface="Times New Roman"/>
              </a:rPr>
              <a:t>Gauthron</a:t>
            </a:r>
            <a:r>
              <a:rPr lang="en-US" sz="1800" dirty="0" smtClean="0">
                <a:solidFill>
                  <a:srgbClr val="333333"/>
                </a:solidFill>
                <a:latin typeface="Calibri"/>
                <a:ea typeface="Calibri"/>
                <a:cs typeface="Times New Roman"/>
              </a:rPr>
              <a:t>, J-S. </a:t>
            </a:r>
            <a:r>
              <a:rPr lang="en-US" sz="1800" dirty="0" err="1" smtClean="0">
                <a:solidFill>
                  <a:srgbClr val="333333"/>
                </a:solidFill>
                <a:latin typeface="Calibri"/>
                <a:ea typeface="Calibri"/>
                <a:cs typeface="Times New Roman"/>
              </a:rPr>
              <a:t>Lauret</a:t>
            </a:r>
            <a:r>
              <a:rPr lang="en-US" sz="1800" dirty="0" smtClean="0">
                <a:solidFill>
                  <a:srgbClr val="333333"/>
                </a:solidFill>
                <a:latin typeface="Calibri"/>
                <a:ea typeface="Calibri"/>
                <a:cs typeface="Times New Roman"/>
              </a:rPr>
              <a:t>, L. </a:t>
            </a:r>
            <a:r>
              <a:rPr lang="en-US" sz="1800" dirty="0" err="1" smtClean="0">
                <a:solidFill>
                  <a:srgbClr val="333333"/>
                </a:solidFill>
                <a:latin typeface="Calibri"/>
                <a:ea typeface="Calibri"/>
                <a:cs typeface="Times New Roman"/>
              </a:rPr>
              <a:t>Doyennette</a:t>
            </a:r>
            <a:r>
              <a:rPr lang="en-US" sz="1800" dirty="0" smtClean="0">
                <a:solidFill>
                  <a:srgbClr val="333333"/>
                </a:solidFill>
                <a:latin typeface="Calibri"/>
                <a:ea typeface="Calibri"/>
                <a:cs typeface="Times New Roman"/>
              </a:rPr>
              <a:t>, G. </a:t>
            </a:r>
            <a:r>
              <a:rPr lang="en-US" sz="1800" dirty="0" err="1" smtClean="0">
                <a:solidFill>
                  <a:srgbClr val="333333"/>
                </a:solidFill>
                <a:latin typeface="Calibri"/>
                <a:ea typeface="Calibri"/>
                <a:cs typeface="Times New Roman"/>
              </a:rPr>
              <a:t>Lanty</a:t>
            </a:r>
            <a:r>
              <a:rPr lang="en-US" sz="1800" dirty="0" smtClean="0">
                <a:solidFill>
                  <a:srgbClr val="333333"/>
                </a:solidFill>
                <a:latin typeface="Calibri"/>
                <a:ea typeface="Calibri"/>
                <a:cs typeface="Times New Roman"/>
              </a:rPr>
              <a:t>, A. Al </a:t>
            </a:r>
            <a:r>
              <a:rPr lang="en-US" sz="1800" dirty="0" err="1" smtClean="0">
                <a:solidFill>
                  <a:srgbClr val="333333"/>
                </a:solidFill>
                <a:latin typeface="Calibri"/>
                <a:ea typeface="Calibri"/>
                <a:cs typeface="Times New Roman"/>
              </a:rPr>
              <a:t>Choueiry</a:t>
            </a:r>
            <a:r>
              <a:rPr lang="en-US" sz="1800" dirty="0" smtClean="0">
                <a:solidFill>
                  <a:srgbClr val="333333"/>
                </a:solidFill>
                <a:latin typeface="Calibri"/>
                <a:ea typeface="Calibri"/>
                <a:cs typeface="Times New Roman"/>
              </a:rPr>
              <a:t>, S. J. Zhang, A. </a:t>
            </a:r>
            <a:r>
              <a:rPr lang="en-US" sz="1800" dirty="0" err="1" smtClean="0">
                <a:solidFill>
                  <a:srgbClr val="333333"/>
                </a:solidFill>
                <a:latin typeface="Calibri"/>
                <a:ea typeface="Calibri"/>
                <a:cs typeface="Times New Roman"/>
              </a:rPr>
              <a:t>Brehier</a:t>
            </a:r>
            <a:r>
              <a:rPr lang="en-US" sz="1800" dirty="0" smtClean="0">
                <a:solidFill>
                  <a:srgbClr val="333333"/>
                </a:solidFill>
                <a:latin typeface="Calibri"/>
                <a:ea typeface="Calibri"/>
                <a:cs typeface="Times New Roman"/>
              </a:rPr>
              <a:t>, L. </a:t>
            </a:r>
            <a:r>
              <a:rPr lang="en-US" sz="1800" dirty="0" err="1" smtClean="0">
                <a:solidFill>
                  <a:srgbClr val="333333"/>
                </a:solidFill>
                <a:latin typeface="Calibri"/>
                <a:ea typeface="Calibri"/>
                <a:cs typeface="Times New Roman"/>
              </a:rPr>
              <a:t>Largeau</a:t>
            </a:r>
            <a:r>
              <a:rPr lang="en-US" sz="1800" dirty="0" smtClean="0">
                <a:solidFill>
                  <a:srgbClr val="333333"/>
                </a:solidFill>
                <a:latin typeface="Calibri"/>
                <a:ea typeface="Calibri"/>
                <a:cs typeface="Times New Roman"/>
              </a:rPr>
              <a:t>, O. </a:t>
            </a:r>
            <a:r>
              <a:rPr lang="en-US" sz="1800" dirty="0" err="1" smtClean="0">
                <a:solidFill>
                  <a:srgbClr val="333333"/>
                </a:solidFill>
                <a:latin typeface="Calibri"/>
                <a:ea typeface="Calibri"/>
                <a:cs typeface="Times New Roman"/>
              </a:rPr>
              <a:t>Mauguin</a:t>
            </a:r>
            <a:r>
              <a:rPr lang="en-US" sz="1800" dirty="0" smtClean="0">
                <a:solidFill>
                  <a:srgbClr val="333333"/>
                </a:solidFill>
                <a:latin typeface="Calibri"/>
                <a:ea typeface="Calibri"/>
                <a:cs typeface="Times New Roman"/>
              </a:rPr>
              <a:t>, J. Bloch, and E. </a:t>
            </a:r>
            <a:r>
              <a:rPr lang="en-US" sz="1800" dirty="0" err="1" smtClean="0">
                <a:solidFill>
                  <a:srgbClr val="333333"/>
                </a:solidFill>
                <a:latin typeface="Calibri"/>
                <a:ea typeface="Calibri"/>
                <a:cs typeface="Times New Roman"/>
              </a:rPr>
              <a:t>Deleporte</a:t>
            </a:r>
            <a:r>
              <a:rPr lang="en-US" sz="1800" dirty="0" smtClean="0">
                <a:solidFill>
                  <a:srgbClr val="333333"/>
                </a:solidFill>
                <a:latin typeface="Calibri"/>
                <a:ea typeface="Calibri"/>
                <a:cs typeface="Times New Roman"/>
              </a:rPr>
              <a:t>, "Optical spectroscopy of two-dimensional layered (C</a:t>
            </a:r>
            <a:r>
              <a:rPr lang="en-US" sz="1800" baseline="-25000" dirty="0" smtClean="0">
                <a:solidFill>
                  <a:srgbClr val="333333"/>
                </a:solidFill>
                <a:latin typeface="Calibri"/>
                <a:ea typeface="Calibri"/>
                <a:cs typeface="Times New Roman"/>
              </a:rPr>
              <a:t>6</a:t>
            </a:r>
            <a:r>
              <a:rPr lang="en-US" sz="1800" dirty="0" smtClean="0">
                <a:solidFill>
                  <a:srgbClr val="333333"/>
                </a:solidFill>
                <a:latin typeface="Calibri"/>
                <a:ea typeface="Calibri"/>
                <a:cs typeface="Times New Roman"/>
              </a:rPr>
              <a:t>H</a:t>
            </a:r>
            <a:r>
              <a:rPr lang="en-US" sz="1800" baseline="-25000" dirty="0" smtClean="0">
                <a:solidFill>
                  <a:srgbClr val="333333"/>
                </a:solidFill>
                <a:latin typeface="Calibri"/>
                <a:ea typeface="Calibri"/>
                <a:cs typeface="Times New Roman"/>
              </a:rPr>
              <a:t>5</a:t>
            </a:r>
            <a:r>
              <a:rPr lang="en-US" sz="1800" dirty="0" smtClean="0">
                <a:solidFill>
                  <a:srgbClr val="333333"/>
                </a:solidFill>
                <a:latin typeface="Calibri"/>
                <a:ea typeface="Calibri"/>
                <a:cs typeface="Times New Roman"/>
              </a:rPr>
              <a:t>C</a:t>
            </a:r>
            <a:r>
              <a:rPr lang="en-US" sz="1800" baseline="-25000" dirty="0" smtClean="0">
                <a:solidFill>
                  <a:srgbClr val="333333"/>
                </a:solidFill>
                <a:latin typeface="Calibri"/>
                <a:ea typeface="Calibri"/>
                <a:cs typeface="Times New Roman"/>
              </a:rPr>
              <a:t>2</a:t>
            </a:r>
            <a:r>
              <a:rPr lang="en-US" sz="1800" dirty="0" smtClean="0">
                <a:solidFill>
                  <a:srgbClr val="333333"/>
                </a:solidFill>
                <a:latin typeface="Calibri"/>
                <a:ea typeface="Calibri"/>
                <a:cs typeface="Times New Roman"/>
              </a:rPr>
              <a:t>H</a:t>
            </a:r>
            <a:r>
              <a:rPr lang="en-US" sz="1800" baseline="-25000" dirty="0" smtClean="0">
                <a:solidFill>
                  <a:srgbClr val="333333"/>
                </a:solidFill>
                <a:latin typeface="Calibri"/>
                <a:ea typeface="Calibri"/>
                <a:cs typeface="Times New Roman"/>
              </a:rPr>
              <a:t>4</a:t>
            </a:r>
            <a:r>
              <a:rPr lang="en-US" sz="1800" dirty="0" smtClean="0">
                <a:solidFill>
                  <a:srgbClr val="333333"/>
                </a:solidFill>
                <a:latin typeface="Calibri"/>
                <a:ea typeface="Calibri"/>
                <a:cs typeface="Times New Roman"/>
              </a:rPr>
              <a:t>-NH</a:t>
            </a:r>
            <a:r>
              <a:rPr lang="en-US" sz="1800" baseline="-25000" dirty="0" smtClean="0">
                <a:solidFill>
                  <a:srgbClr val="333333"/>
                </a:solidFill>
                <a:latin typeface="Calibri"/>
                <a:ea typeface="Calibri"/>
                <a:cs typeface="Times New Roman"/>
              </a:rPr>
              <a:t>3</a:t>
            </a:r>
            <a:r>
              <a:rPr lang="en-US" sz="1800" dirty="0" smtClean="0">
                <a:solidFill>
                  <a:srgbClr val="333333"/>
                </a:solidFill>
                <a:latin typeface="Calibri"/>
                <a:ea typeface="Calibri"/>
                <a:cs typeface="Times New Roman"/>
              </a:rPr>
              <a:t>)</a:t>
            </a:r>
            <a:r>
              <a:rPr lang="en-US" sz="1800" baseline="-25000" dirty="0" smtClean="0">
                <a:solidFill>
                  <a:srgbClr val="333333"/>
                </a:solidFill>
                <a:latin typeface="Calibri"/>
                <a:ea typeface="Calibri"/>
                <a:cs typeface="Times New Roman"/>
              </a:rPr>
              <a:t>2</a:t>
            </a:r>
            <a:r>
              <a:rPr lang="en-US" sz="1800" dirty="0" smtClean="0">
                <a:solidFill>
                  <a:srgbClr val="333333"/>
                </a:solidFill>
                <a:latin typeface="Calibri"/>
                <a:ea typeface="Calibri"/>
                <a:cs typeface="Times New Roman"/>
              </a:rPr>
              <a:t>-PbI</a:t>
            </a:r>
            <a:r>
              <a:rPr lang="en-US" sz="1800" baseline="-25000" dirty="0" smtClean="0">
                <a:solidFill>
                  <a:srgbClr val="333333"/>
                </a:solidFill>
                <a:latin typeface="Calibri"/>
                <a:ea typeface="Calibri"/>
                <a:cs typeface="Times New Roman"/>
              </a:rPr>
              <a:t>4</a:t>
            </a:r>
            <a:r>
              <a:rPr lang="en-US" sz="1800" dirty="0" smtClean="0">
                <a:solidFill>
                  <a:srgbClr val="333333"/>
                </a:solidFill>
                <a:latin typeface="Calibri"/>
                <a:ea typeface="Calibri"/>
                <a:cs typeface="Times New Roman"/>
              </a:rPr>
              <a:t> </a:t>
            </a:r>
            <a:r>
              <a:rPr lang="en-US" sz="1800" dirty="0" err="1" smtClean="0">
                <a:solidFill>
                  <a:srgbClr val="333333"/>
                </a:solidFill>
                <a:latin typeface="Calibri"/>
                <a:ea typeface="Calibri"/>
                <a:cs typeface="Times New Roman"/>
              </a:rPr>
              <a:t>perovskite</a:t>
            </a:r>
            <a:r>
              <a:rPr lang="en-US" sz="1800" dirty="0" smtClean="0">
                <a:solidFill>
                  <a:srgbClr val="333333"/>
                </a:solidFill>
                <a:latin typeface="Calibri"/>
                <a:ea typeface="Calibri"/>
                <a:cs typeface="Times New Roman"/>
              </a:rPr>
              <a:t>," Opt. Express </a:t>
            </a:r>
            <a:r>
              <a:rPr lang="en-US" sz="1800" b="1" dirty="0" smtClean="0">
                <a:solidFill>
                  <a:srgbClr val="333333"/>
                </a:solidFill>
                <a:latin typeface="Calibri"/>
                <a:ea typeface="Calibri"/>
                <a:cs typeface="Times New Roman"/>
              </a:rPr>
              <a:t>18</a:t>
            </a:r>
            <a:r>
              <a:rPr lang="en-US" sz="1800" dirty="0" smtClean="0">
                <a:solidFill>
                  <a:srgbClr val="333333"/>
                </a:solidFill>
                <a:latin typeface="Calibri"/>
                <a:ea typeface="Calibri"/>
                <a:cs typeface="Times New Roman"/>
              </a:rPr>
              <a:t>, 5912-5919 (2010) </a:t>
            </a:r>
            <a:endParaRPr lang="en-US" sz="1800" dirty="0">
              <a:latin typeface="Calibri"/>
              <a:ea typeface="Calibri"/>
              <a:cs typeface="Times New Roman"/>
            </a:endParaRPr>
          </a:p>
        </p:txBody>
      </p:sp>
      <p:sp>
        <p:nvSpPr>
          <p:cNvPr id="2" name="Title 1"/>
          <p:cNvSpPr>
            <a:spLocks noGrp="1"/>
          </p:cNvSpPr>
          <p:nvPr>
            <p:ph type="title"/>
          </p:nvPr>
        </p:nvSpPr>
        <p:spPr/>
        <p:txBody>
          <a:bodyPr>
            <a:normAutofit/>
          </a:bodyPr>
          <a:lstStyle/>
          <a:p>
            <a:r>
              <a:rPr lang="en-US" dirty="0" smtClean="0"/>
              <a:t>Image References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Spectroscopic techniques using infrared, ultraviolet, and visible light</a:t>
            </a:r>
          </a:p>
          <a:p>
            <a:pPr>
              <a:buNone/>
            </a:pPr>
            <a:endParaRPr lang="en-US" dirty="0" smtClean="0"/>
          </a:p>
          <a:p>
            <a:r>
              <a:rPr lang="en-US" dirty="0" smtClean="0"/>
              <a:t>Separating by wavelength allows quantitative analysis</a:t>
            </a:r>
            <a:endParaRPr lang="en-US" dirty="0"/>
          </a:p>
          <a:p>
            <a:pPr lvl="1"/>
            <a:r>
              <a:rPr lang="en-US" dirty="0" smtClean="0"/>
              <a:t>Prism</a:t>
            </a:r>
          </a:p>
          <a:p>
            <a:pPr lvl="1"/>
            <a:r>
              <a:rPr lang="en-US" dirty="0" smtClean="0"/>
              <a:t>Diffraction Grating</a:t>
            </a:r>
          </a:p>
        </p:txBody>
      </p:sp>
      <p:sp>
        <p:nvSpPr>
          <p:cNvPr id="2" name="Title 1"/>
          <p:cNvSpPr>
            <a:spLocks noGrp="1"/>
          </p:cNvSpPr>
          <p:nvPr>
            <p:ph type="title"/>
          </p:nvPr>
        </p:nvSpPr>
        <p:spPr/>
        <p:txBody>
          <a:bodyPr/>
          <a:lstStyle/>
          <a:p>
            <a:r>
              <a:rPr lang="en-US" dirty="0" smtClean="0"/>
              <a:t>What is Optical Spectroscopy?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648200" cy="4525963"/>
          </a:xfrm>
        </p:spPr>
        <p:txBody>
          <a:bodyPr>
            <a:normAutofit fontScale="92500" lnSpcReduction="10000"/>
          </a:bodyPr>
          <a:lstStyle/>
          <a:p>
            <a:r>
              <a:rPr lang="en-US" dirty="0" smtClean="0"/>
              <a:t>Light emission as a result of excitations from a light source</a:t>
            </a:r>
          </a:p>
          <a:p>
            <a:endParaRPr lang="en-US" dirty="0"/>
          </a:p>
          <a:p>
            <a:r>
              <a:rPr lang="en-US" dirty="0" smtClean="0"/>
              <a:t>Electron-hole pair is created by exciting electrons into the conduction band</a:t>
            </a:r>
          </a:p>
          <a:p>
            <a:endParaRPr lang="en-US" dirty="0"/>
          </a:p>
          <a:p>
            <a:r>
              <a:rPr lang="en-US" dirty="0" smtClean="0"/>
              <a:t>When the electron-hole pair recombine, there is an emission.  </a:t>
            </a:r>
          </a:p>
        </p:txBody>
      </p:sp>
      <p:sp>
        <p:nvSpPr>
          <p:cNvPr id="2" name="Title 1"/>
          <p:cNvSpPr>
            <a:spLocks noGrp="1"/>
          </p:cNvSpPr>
          <p:nvPr>
            <p:ph type="title"/>
          </p:nvPr>
        </p:nvSpPr>
        <p:spPr/>
        <p:txBody>
          <a:bodyPr/>
          <a:lstStyle/>
          <a:p>
            <a:r>
              <a:rPr lang="en-US" dirty="0" smtClean="0"/>
              <a:t>Photoluminescence</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5334000" y="1752600"/>
            <a:ext cx="3219450" cy="3876675"/>
          </a:xfrm>
          <a:prstGeom prst="rect">
            <a:avLst/>
          </a:prstGeom>
          <a:noFill/>
          <a:ln w="9525">
            <a:noFill/>
            <a:miter lim="800000"/>
            <a:headEnd/>
            <a:tailEnd/>
          </a:ln>
        </p:spPr>
      </p:pic>
      <p:sp>
        <p:nvSpPr>
          <p:cNvPr id="5" name="TextBox 4"/>
          <p:cNvSpPr txBox="1"/>
          <p:nvPr/>
        </p:nvSpPr>
        <p:spPr>
          <a:xfrm>
            <a:off x="6019800" y="5715000"/>
            <a:ext cx="2855269" cy="369332"/>
          </a:xfrm>
          <a:prstGeom prst="rect">
            <a:avLst/>
          </a:prstGeom>
          <a:noFill/>
        </p:spPr>
        <p:txBody>
          <a:bodyPr wrap="none" rtlCol="0">
            <a:spAutoFit/>
          </a:bodyPr>
          <a:lstStyle/>
          <a:p>
            <a:r>
              <a:rPr lang="en-US" dirty="0" err="1" smtClean="0">
                <a:solidFill>
                  <a:schemeClr val="accent1">
                    <a:lumMod val="50000"/>
                  </a:schemeClr>
                </a:solidFill>
              </a:rPr>
              <a:t>Hannewald</a:t>
            </a:r>
            <a:r>
              <a:rPr lang="en-US" dirty="0" smtClean="0">
                <a:solidFill>
                  <a:schemeClr val="accent1">
                    <a:lumMod val="50000"/>
                  </a:schemeClr>
                </a:solidFill>
              </a:rPr>
              <a:t> et al. (2002)</a:t>
            </a:r>
            <a:endParaRPr lang="en-US" dirty="0">
              <a:solidFill>
                <a:schemeClr val="accent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Experiment Setup</a:t>
            </a:r>
            <a:endParaRPr lang="en-US" dirty="0"/>
          </a:p>
        </p:txBody>
      </p:sp>
      <p:sp>
        <p:nvSpPr>
          <p:cNvPr id="4" name="Rectangle 3"/>
          <p:cNvSpPr/>
          <p:nvPr/>
        </p:nvSpPr>
        <p:spPr>
          <a:xfrm>
            <a:off x="457200" y="1524000"/>
            <a:ext cx="3124200" cy="99060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Laser</a:t>
            </a:r>
            <a:endParaRPr lang="en-US" dirty="0">
              <a:solidFill>
                <a:schemeClr val="tx1"/>
              </a:solidFill>
            </a:endParaRPr>
          </a:p>
        </p:txBody>
      </p:sp>
      <p:cxnSp>
        <p:nvCxnSpPr>
          <p:cNvPr id="6" name="Straight Connector 5"/>
          <p:cNvCxnSpPr/>
          <p:nvPr/>
        </p:nvCxnSpPr>
        <p:spPr>
          <a:xfrm>
            <a:off x="4495800" y="1600200"/>
            <a:ext cx="381000" cy="838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33400" y="3328416"/>
            <a:ext cx="609600" cy="220980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smtClean="0">
                <a:solidFill>
                  <a:schemeClr val="tx1"/>
                </a:solidFill>
              </a:rPr>
              <a:t>Sample</a:t>
            </a:r>
            <a:endParaRPr lang="en-US" dirty="0">
              <a:solidFill>
                <a:schemeClr val="tx1"/>
              </a:solidFill>
            </a:endParaRPr>
          </a:p>
        </p:txBody>
      </p:sp>
      <p:sp>
        <p:nvSpPr>
          <p:cNvPr id="10" name="Oval 9"/>
          <p:cNvSpPr/>
          <p:nvPr/>
        </p:nvSpPr>
        <p:spPr>
          <a:xfrm>
            <a:off x="3124200" y="3291840"/>
            <a:ext cx="381000" cy="2286000"/>
          </a:xfrm>
          <a:prstGeom prst="ellipse">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smtClean="0">
                <a:solidFill>
                  <a:schemeClr val="tx1"/>
                </a:solidFill>
              </a:rPr>
              <a:t>Lenses</a:t>
            </a:r>
            <a:endParaRPr lang="en-US" dirty="0">
              <a:solidFill>
                <a:schemeClr val="tx1"/>
              </a:solidFill>
            </a:endParaRPr>
          </a:p>
        </p:txBody>
      </p:sp>
      <p:sp>
        <p:nvSpPr>
          <p:cNvPr id="11" name="Rectangle 10"/>
          <p:cNvSpPr/>
          <p:nvPr/>
        </p:nvSpPr>
        <p:spPr>
          <a:xfrm>
            <a:off x="5943600" y="3401568"/>
            <a:ext cx="2590800" cy="2057400"/>
          </a:xfrm>
          <a:prstGeom prst="rect">
            <a:avLst/>
          </a:prstGeom>
          <a:solidFill>
            <a:schemeClr val="bg1"/>
          </a:solidFill>
          <a:ln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Spectrometer</a:t>
            </a:r>
            <a:endParaRPr lang="en-US" dirty="0">
              <a:solidFill>
                <a:schemeClr val="tx1"/>
              </a:solidFill>
            </a:endParaRPr>
          </a:p>
        </p:txBody>
      </p:sp>
      <p:cxnSp>
        <p:nvCxnSpPr>
          <p:cNvPr id="17" name="Straight Arrow Connector 16"/>
          <p:cNvCxnSpPr/>
          <p:nvPr/>
        </p:nvCxnSpPr>
        <p:spPr>
          <a:xfrm>
            <a:off x="3581400" y="2057400"/>
            <a:ext cx="1143000" cy="0"/>
          </a:xfrm>
          <a:prstGeom prst="straightConnector1">
            <a:avLst/>
          </a:prstGeom>
          <a:ln w="25400">
            <a:solidFill>
              <a:srgbClr val="09FD0F"/>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9" idx="3"/>
          </p:cNvCxnSpPr>
          <p:nvPr/>
        </p:nvCxnSpPr>
        <p:spPr>
          <a:xfrm flipH="1">
            <a:off x="1143000" y="2057400"/>
            <a:ext cx="3581400" cy="2375916"/>
          </a:xfrm>
          <a:prstGeom prst="straightConnector1">
            <a:avLst/>
          </a:prstGeom>
          <a:ln w="25400">
            <a:solidFill>
              <a:srgbClr val="09FD0F"/>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9" idx="3"/>
            <a:endCxn id="10" idx="0"/>
          </p:cNvCxnSpPr>
          <p:nvPr/>
        </p:nvCxnSpPr>
        <p:spPr>
          <a:xfrm flipV="1">
            <a:off x="1143000" y="3291840"/>
            <a:ext cx="2171700" cy="114147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9" idx="3"/>
            <a:endCxn id="10" idx="2"/>
          </p:cNvCxnSpPr>
          <p:nvPr/>
        </p:nvCxnSpPr>
        <p:spPr>
          <a:xfrm>
            <a:off x="1143000" y="4433316"/>
            <a:ext cx="1981200" cy="152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9" idx="3"/>
            <a:endCxn id="10" idx="4"/>
          </p:cNvCxnSpPr>
          <p:nvPr/>
        </p:nvCxnSpPr>
        <p:spPr>
          <a:xfrm>
            <a:off x="1143000" y="4433316"/>
            <a:ext cx="2171700" cy="1144524"/>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0" idx="6"/>
            <a:endCxn id="11" idx="1"/>
          </p:cNvCxnSpPr>
          <p:nvPr/>
        </p:nvCxnSpPr>
        <p:spPr>
          <a:xfrm flipV="1">
            <a:off x="3505200" y="4430268"/>
            <a:ext cx="2438400" cy="457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0" idx="0"/>
            <a:endCxn id="11" idx="1"/>
          </p:cNvCxnSpPr>
          <p:nvPr/>
        </p:nvCxnSpPr>
        <p:spPr>
          <a:xfrm>
            <a:off x="3314700" y="3291840"/>
            <a:ext cx="2628900" cy="11384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0" idx="4"/>
            <a:endCxn id="11" idx="1"/>
          </p:cNvCxnSpPr>
          <p:nvPr/>
        </p:nvCxnSpPr>
        <p:spPr>
          <a:xfrm flipV="1">
            <a:off x="3314700" y="4430268"/>
            <a:ext cx="2628900" cy="114757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Photoemission spectrum depends on the band structure</a:t>
            </a:r>
          </a:p>
          <a:p>
            <a:endParaRPr lang="en-US" dirty="0" smtClean="0"/>
          </a:p>
          <a:p>
            <a:r>
              <a:rPr lang="en-US" dirty="0" smtClean="0"/>
              <a:t>Identify sample composition</a:t>
            </a:r>
          </a:p>
          <a:p>
            <a:endParaRPr lang="en-US" dirty="0" smtClean="0"/>
          </a:p>
          <a:p>
            <a:r>
              <a:rPr lang="en-US" dirty="0" smtClean="0"/>
              <a:t>Identify defect species and concentration</a:t>
            </a:r>
          </a:p>
          <a:p>
            <a:endParaRPr lang="en-US" dirty="0" smtClean="0"/>
          </a:p>
          <a:p>
            <a:r>
              <a:rPr lang="en-US" dirty="0" smtClean="0"/>
              <a:t>Characterization of the optical emission properties of the sample</a:t>
            </a:r>
          </a:p>
          <a:p>
            <a:pPr>
              <a:buNone/>
            </a:pPr>
            <a:endParaRPr lang="en-US" dirty="0" smtClean="0"/>
          </a:p>
        </p:txBody>
      </p:sp>
      <p:sp>
        <p:nvSpPr>
          <p:cNvPr id="2" name="Title 1"/>
          <p:cNvSpPr>
            <a:spLocks noGrp="1"/>
          </p:cNvSpPr>
          <p:nvPr>
            <p:ph type="title"/>
          </p:nvPr>
        </p:nvSpPr>
        <p:spPr/>
        <p:txBody>
          <a:bodyPr>
            <a:normAutofit fontScale="90000"/>
          </a:bodyPr>
          <a:lstStyle/>
          <a:p>
            <a:r>
              <a:rPr lang="en-US" dirty="0" smtClean="0"/>
              <a:t>What is Photoluminescence used for?</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Modification of the Photoluminescence experiment</a:t>
            </a:r>
          </a:p>
          <a:p>
            <a:endParaRPr lang="en-US" dirty="0" smtClean="0"/>
          </a:p>
          <a:p>
            <a:r>
              <a:rPr lang="en-US" dirty="0" smtClean="0"/>
              <a:t>Measure the intensity at a particular emission energy as a function of excitation energy</a:t>
            </a:r>
          </a:p>
          <a:p>
            <a:endParaRPr lang="en-US" dirty="0" smtClean="0"/>
          </a:p>
          <a:p>
            <a:r>
              <a:rPr lang="en-US" dirty="0" smtClean="0"/>
              <a:t>Associated with absorption</a:t>
            </a:r>
          </a:p>
        </p:txBody>
      </p:sp>
      <p:sp>
        <p:nvSpPr>
          <p:cNvPr id="2" name="Title 1"/>
          <p:cNvSpPr>
            <a:spLocks noGrp="1"/>
          </p:cNvSpPr>
          <p:nvPr>
            <p:ph type="title"/>
          </p:nvPr>
        </p:nvSpPr>
        <p:spPr/>
        <p:txBody>
          <a:bodyPr/>
          <a:lstStyle/>
          <a:p>
            <a:r>
              <a:rPr lang="en-US" dirty="0" smtClean="0"/>
              <a:t>Photoluminescence Excitation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a:t>
            </a:r>
            <a:r>
              <a:rPr lang="en-US" baseline="-25000" dirty="0" smtClean="0"/>
              <a:t>6</a:t>
            </a:r>
            <a:r>
              <a:rPr lang="en-US" dirty="0" smtClean="0"/>
              <a:t>H</a:t>
            </a:r>
            <a:r>
              <a:rPr lang="en-US" baseline="-25000" dirty="0" smtClean="0"/>
              <a:t>5</a:t>
            </a:r>
            <a:r>
              <a:rPr lang="en-US" dirty="0" smtClean="0"/>
              <a:t>C</a:t>
            </a:r>
            <a:r>
              <a:rPr lang="en-US" baseline="-25000" dirty="0" smtClean="0"/>
              <a:t>2</a:t>
            </a:r>
            <a:r>
              <a:rPr lang="en-US" dirty="0" smtClean="0"/>
              <a:t>H</a:t>
            </a:r>
            <a:r>
              <a:rPr lang="en-US" baseline="-25000" dirty="0" smtClean="0"/>
              <a:t>4</a:t>
            </a:r>
            <a:r>
              <a:rPr lang="en-US" dirty="0" smtClean="0"/>
              <a:t>-NH</a:t>
            </a:r>
            <a:r>
              <a:rPr lang="en-US" baseline="-25000" dirty="0" smtClean="0"/>
              <a:t>3</a:t>
            </a:r>
            <a:r>
              <a:rPr lang="en-US" dirty="0" smtClean="0"/>
              <a:t>)</a:t>
            </a:r>
            <a:r>
              <a:rPr lang="en-US" baseline="-25000" dirty="0" smtClean="0"/>
              <a:t>2</a:t>
            </a:r>
            <a:r>
              <a:rPr lang="en-US" dirty="0" smtClean="0"/>
              <a:t>-PbI</a:t>
            </a:r>
            <a:r>
              <a:rPr lang="en-US" baseline="-25000" dirty="0" smtClean="0"/>
              <a:t>4</a:t>
            </a:r>
            <a:r>
              <a:rPr lang="en-US" dirty="0" smtClean="0"/>
              <a:t> </a:t>
            </a:r>
          </a:p>
          <a:p>
            <a:r>
              <a:rPr lang="en-US" dirty="0" smtClean="0"/>
              <a:t>Consists of organic and inorganic layers</a:t>
            </a:r>
          </a:p>
        </p:txBody>
      </p:sp>
      <p:sp>
        <p:nvSpPr>
          <p:cNvPr id="2" name="Title 1"/>
          <p:cNvSpPr>
            <a:spLocks noGrp="1"/>
          </p:cNvSpPr>
          <p:nvPr>
            <p:ph type="title"/>
          </p:nvPr>
        </p:nvSpPr>
        <p:spPr/>
        <p:txBody>
          <a:bodyPr/>
          <a:lstStyle/>
          <a:p>
            <a:r>
              <a:rPr lang="en-US" dirty="0" smtClean="0"/>
              <a:t>Example: </a:t>
            </a:r>
            <a:r>
              <a:rPr lang="en-US" dirty="0" err="1" smtClean="0"/>
              <a:t>Perovskite</a:t>
            </a:r>
            <a:r>
              <a:rPr lang="en-US" dirty="0" smtClean="0"/>
              <a:t> Sample</a:t>
            </a:r>
            <a:endParaRPr lang="en-US" dirty="0"/>
          </a:p>
        </p:txBody>
      </p:sp>
      <p:pic>
        <p:nvPicPr>
          <p:cNvPr id="11266" name="Picture 2" descr="http://imagebank.osa.org/getImage.xqy?img=LmZ1bGwsb2UtMTgtNi01OTEyLWcwMDI&amp;article=oe-18-6-5912-g002"/>
          <p:cNvPicPr>
            <a:picLocks noChangeAspect="1" noChangeArrowheads="1"/>
          </p:cNvPicPr>
          <p:nvPr/>
        </p:nvPicPr>
        <p:blipFill>
          <a:blip r:embed="rId3" cstate="print"/>
          <a:srcRect r="60320"/>
          <a:stretch>
            <a:fillRect/>
          </a:stretch>
        </p:blipFill>
        <p:spPr bwMode="auto">
          <a:xfrm>
            <a:off x="6096000" y="2819400"/>
            <a:ext cx="2362200" cy="3619500"/>
          </a:xfrm>
          <a:prstGeom prst="rect">
            <a:avLst/>
          </a:prstGeom>
          <a:noFill/>
        </p:spPr>
      </p:pic>
      <p:pic>
        <p:nvPicPr>
          <p:cNvPr id="11268" name="Picture 4" descr="http://imagebank.osa.org/getImage.xqy?img=cCF6ekAuZnVsbCxvZS0xOC02LTU5MTItZzAwMQ&amp;article=oe-18-6-5912-g001"/>
          <p:cNvPicPr>
            <a:picLocks noChangeAspect="1" noChangeArrowheads="1"/>
          </p:cNvPicPr>
          <p:nvPr/>
        </p:nvPicPr>
        <p:blipFill>
          <a:blip r:embed="rId4" cstate="print"/>
          <a:srcRect/>
          <a:stretch>
            <a:fillRect/>
          </a:stretch>
        </p:blipFill>
        <p:spPr bwMode="auto">
          <a:xfrm>
            <a:off x="533400" y="3352800"/>
            <a:ext cx="5086350" cy="2495551"/>
          </a:xfrm>
          <a:prstGeom prst="rect">
            <a:avLst/>
          </a:prstGeom>
          <a:noFill/>
        </p:spPr>
      </p:pic>
      <p:sp>
        <p:nvSpPr>
          <p:cNvPr id="6" name="TextBox 5"/>
          <p:cNvSpPr txBox="1"/>
          <p:nvPr/>
        </p:nvSpPr>
        <p:spPr>
          <a:xfrm>
            <a:off x="6248400" y="6019800"/>
            <a:ext cx="2895600" cy="369332"/>
          </a:xfrm>
          <a:prstGeom prst="rect">
            <a:avLst/>
          </a:prstGeom>
          <a:noFill/>
        </p:spPr>
        <p:txBody>
          <a:bodyPr wrap="square" rtlCol="0">
            <a:spAutoFit/>
          </a:bodyPr>
          <a:lstStyle/>
          <a:p>
            <a:r>
              <a:rPr lang="en-US" dirty="0" err="1" smtClean="0">
                <a:solidFill>
                  <a:schemeClr val="accent1">
                    <a:lumMod val="50000"/>
                  </a:schemeClr>
                </a:solidFill>
              </a:rPr>
              <a:t>Gauthron</a:t>
            </a:r>
            <a:r>
              <a:rPr lang="en-US" dirty="0" smtClean="0">
                <a:solidFill>
                  <a:schemeClr val="accent1">
                    <a:lumMod val="50000"/>
                  </a:schemeClr>
                </a:solidFill>
              </a:rPr>
              <a:t> et al. (2010)</a:t>
            </a:r>
            <a:endParaRPr lang="en-US" dirty="0">
              <a:solidFill>
                <a:schemeClr val="accent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9218" name="Picture 2" descr="http://imagebank.osa.org/getImage.xqy?img=OG0kcC5mdWxsLG9lLTE4LTYtNTkxMi1nMDAz&amp;article=oe-18-6-5912-g003"/>
          <p:cNvPicPr>
            <a:picLocks noChangeAspect="1" noChangeArrowheads="1"/>
          </p:cNvPicPr>
          <p:nvPr/>
        </p:nvPicPr>
        <p:blipFill>
          <a:blip r:embed="rId3" cstate="print"/>
          <a:srcRect r="49167"/>
          <a:stretch>
            <a:fillRect/>
          </a:stretch>
        </p:blipFill>
        <p:spPr bwMode="auto">
          <a:xfrm>
            <a:off x="1066800" y="1295400"/>
            <a:ext cx="7114324" cy="4419600"/>
          </a:xfrm>
          <a:prstGeom prst="rect">
            <a:avLst/>
          </a:prstGeom>
          <a:noFill/>
        </p:spPr>
      </p:pic>
      <p:sp>
        <p:nvSpPr>
          <p:cNvPr id="4" name="TextBox 3"/>
          <p:cNvSpPr txBox="1"/>
          <p:nvPr/>
        </p:nvSpPr>
        <p:spPr>
          <a:xfrm>
            <a:off x="5867400" y="5486400"/>
            <a:ext cx="2895600" cy="369332"/>
          </a:xfrm>
          <a:prstGeom prst="rect">
            <a:avLst/>
          </a:prstGeom>
          <a:noFill/>
        </p:spPr>
        <p:txBody>
          <a:bodyPr wrap="square" rtlCol="0">
            <a:spAutoFit/>
          </a:bodyPr>
          <a:lstStyle/>
          <a:p>
            <a:r>
              <a:rPr lang="en-US" dirty="0" err="1" smtClean="0">
                <a:solidFill>
                  <a:schemeClr val="accent1">
                    <a:lumMod val="50000"/>
                  </a:schemeClr>
                </a:solidFill>
              </a:rPr>
              <a:t>Gauthron</a:t>
            </a:r>
            <a:r>
              <a:rPr lang="en-US" dirty="0" smtClean="0">
                <a:solidFill>
                  <a:schemeClr val="accent1">
                    <a:lumMod val="50000"/>
                  </a:schemeClr>
                </a:solidFill>
              </a:rPr>
              <a:t> et al. (2010)</a:t>
            </a:r>
            <a:endParaRPr lang="en-US" dirty="0">
              <a:solidFill>
                <a:schemeClr val="accent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cont.</a:t>
            </a:r>
            <a:endParaRPr lang="en-US" dirty="0"/>
          </a:p>
        </p:txBody>
      </p:sp>
      <p:pic>
        <p:nvPicPr>
          <p:cNvPr id="3074" name="Picture 2" descr="http://imagebank.osa.org/getImage.xqy?img=M3cuZnVsbCxvZS0xOC02LTU5MTItZzAwNQ&amp;article=oe-18-6-5912-g005"/>
          <p:cNvPicPr>
            <a:picLocks noChangeAspect="1" noChangeArrowheads="1"/>
          </p:cNvPicPr>
          <p:nvPr/>
        </p:nvPicPr>
        <p:blipFill>
          <a:blip r:embed="rId3" cstate="print"/>
          <a:srcRect/>
          <a:stretch>
            <a:fillRect/>
          </a:stretch>
        </p:blipFill>
        <p:spPr bwMode="auto">
          <a:xfrm>
            <a:off x="1524000" y="1447800"/>
            <a:ext cx="5808236" cy="4419600"/>
          </a:xfrm>
          <a:prstGeom prst="rect">
            <a:avLst/>
          </a:prstGeom>
          <a:noFill/>
        </p:spPr>
      </p:pic>
      <p:sp>
        <p:nvSpPr>
          <p:cNvPr id="4" name="TextBox 3"/>
          <p:cNvSpPr txBox="1"/>
          <p:nvPr/>
        </p:nvSpPr>
        <p:spPr>
          <a:xfrm>
            <a:off x="5486400" y="5943600"/>
            <a:ext cx="2895600" cy="369332"/>
          </a:xfrm>
          <a:prstGeom prst="rect">
            <a:avLst/>
          </a:prstGeom>
          <a:noFill/>
        </p:spPr>
        <p:txBody>
          <a:bodyPr wrap="square" rtlCol="0">
            <a:spAutoFit/>
          </a:bodyPr>
          <a:lstStyle/>
          <a:p>
            <a:r>
              <a:rPr lang="en-US" dirty="0" err="1" smtClean="0">
                <a:solidFill>
                  <a:schemeClr val="accent1">
                    <a:lumMod val="50000"/>
                  </a:schemeClr>
                </a:solidFill>
              </a:rPr>
              <a:t>Gauthron</a:t>
            </a:r>
            <a:r>
              <a:rPr lang="en-US" dirty="0" smtClean="0">
                <a:solidFill>
                  <a:schemeClr val="accent1">
                    <a:lumMod val="50000"/>
                  </a:schemeClr>
                </a:solidFill>
              </a:rPr>
              <a:t> et al. (2010)</a:t>
            </a:r>
            <a:endParaRPr lang="en-US" dirty="0">
              <a:solidFill>
                <a:schemeClr val="accent1">
                  <a:lumMod val="50000"/>
                </a:schemeClr>
              </a:solidFill>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1150</TotalTime>
  <Words>1167</Words>
  <Application>Microsoft Macintosh PowerPoint</Application>
  <PresentationFormat>On-screen Show (4:3)</PresentationFormat>
  <Paragraphs>84</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Optical Spectroscopy</vt:lpstr>
      <vt:lpstr>What is Optical Spectroscopy?</vt:lpstr>
      <vt:lpstr>Photoluminescence</vt:lpstr>
      <vt:lpstr>Experiment Setup</vt:lpstr>
      <vt:lpstr>What is Photoluminescence used for?</vt:lpstr>
      <vt:lpstr>Photoluminescence Excitation</vt:lpstr>
      <vt:lpstr>Example: Perovskite Sample</vt:lpstr>
      <vt:lpstr>Results</vt:lpstr>
      <vt:lpstr>Results cont.</vt:lpstr>
      <vt:lpstr>Image 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Optical Spectroscopy</dc:title>
  <dc:creator>magnus.orion0@gmail.com</dc:creator>
  <cp:lastModifiedBy>UCSD Physics</cp:lastModifiedBy>
  <cp:revision>122</cp:revision>
  <dcterms:created xsi:type="dcterms:W3CDTF">2014-12-15T00:40:34Z</dcterms:created>
  <dcterms:modified xsi:type="dcterms:W3CDTF">2014-12-17T17:31:21Z</dcterms:modified>
</cp:coreProperties>
</file>