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96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586937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445617" y="1822995"/>
            <a:ext cx="10113566" cy="2932610"/>
          </a:xfrm>
          <a:prstGeom prst="rect">
            <a:avLst/>
          </a:prstGeom>
        </p:spPr>
        <p:txBody>
          <a:bodyPr/>
          <a:lstStyle/>
          <a:p>
            <a:pPr lvl="0" defTabSz="473201">
              <a:defRPr sz="1800"/>
            </a:pPr>
            <a:r>
              <a:rPr sz="6480">
                <a:latin typeface="Times New Roman"/>
                <a:ea typeface="Times New Roman"/>
                <a:cs typeface="Times New Roman"/>
                <a:sym typeface="Times New Roman"/>
              </a:rPr>
              <a:t>Clayton Anderson</a:t>
            </a:r>
          </a:p>
          <a:p>
            <a:pPr lvl="0" defTabSz="473201">
              <a:defRPr sz="1800"/>
            </a:pPr>
            <a:r>
              <a:rPr sz="4779">
                <a:latin typeface="Times New Roman"/>
                <a:ea typeface="Times New Roman"/>
                <a:cs typeface="Times New Roman"/>
                <a:sym typeface="Times New Roman"/>
              </a:rPr>
              <a:t>Neutron Scattering</a:t>
            </a:r>
          </a:p>
          <a:p>
            <a:pPr lvl="0" defTabSz="473201">
              <a:defRPr sz="1800"/>
            </a:pPr>
            <a:r>
              <a:rPr sz="4050">
                <a:latin typeface="Times New Roman"/>
                <a:ea typeface="Times New Roman"/>
                <a:cs typeface="Times New Roman"/>
                <a:sym typeface="Times New Roman"/>
              </a:rPr>
              <a:t>Phys 211A - Solid State Physics 1</a:t>
            </a:r>
          </a:p>
          <a:p>
            <a:pPr lvl="0" defTabSz="473201">
              <a:defRPr sz="1800"/>
            </a:pPr>
            <a:r>
              <a:rPr sz="4050">
                <a:latin typeface="Times New Roman"/>
                <a:ea typeface="Times New Roman"/>
                <a:cs typeface="Times New Roman"/>
                <a:sym typeface="Times New Roman"/>
              </a:rPr>
              <a:t>17 December 2014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1270000" y="1384300"/>
            <a:ext cx="10464800" cy="1130300"/>
          </a:xfrm>
          <a:prstGeom prst="rect">
            <a:avLst/>
          </a:prstGeom>
        </p:spPr>
        <p:txBody>
          <a:bodyPr/>
          <a:lstStyle>
            <a:lvl1pPr defTabSz="414781">
              <a:defRPr sz="2272"/>
            </a:lvl1pPr>
          </a:lstStyle>
          <a:p>
            <a:pPr lvl="0">
              <a:defRPr sz="1800"/>
            </a:pPr>
            <a:r>
              <a:rPr sz="2272"/>
              <a:t>Neutron beam scatters off a powdered crystal sample, which includes all orientations of crystal planes. This results in rings corresponding to different atomic planes. </a:t>
            </a:r>
          </a:p>
        </p:txBody>
      </p:sp>
      <p:sp>
        <p:nvSpPr>
          <p:cNvPr id="67" name="Shape 67"/>
          <p:cNvSpPr/>
          <p:nvPr/>
        </p:nvSpPr>
        <p:spPr>
          <a:xfrm>
            <a:off x="1269999" y="254000"/>
            <a:ext cx="10464802" cy="72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297941">
              <a:defRPr sz="4080"/>
            </a:lvl1pPr>
          </a:lstStyle>
          <a:p>
            <a:pPr lvl="0">
              <a:defRPr sz="1800"/>
            </a:pPr>
            <a:r>
              <a:rPr sz="4080"/>
              <a:t>Powdered Neutron Scattering</a:t>
            </a:r>
          </a:p>
        </p:txBody>
      </p:sp>
      <p:pic>
        <p:nvPicPr>
          <p:cNvPr id="68" name="HEX-2D-diffractio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850" y="3041550"/>
            <a:ext cx="11087100" cy="577850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465327" y="9067800"/>
            <a:ext cx="531774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http://en.wikipedia.org/wiki/Powder_diffraction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creen Shot 2014-12-09 at 9.46.4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970" y="1937755"/>
            <a:ext cx="4199413" cy="4658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creen Shot 2014-12-16 at 10.35.12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4572" y="2031194"/>
            <a:ext cx="5764304" cy="4472012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1270000" y="266700"/>
            <a:ext cx="10464800" cy="7295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Example of actual data</a:t>
            </a:r>
          </a:p>
        </p:txBody>
      </p:sp>
      <p:sp>
        <p:nvSpPr>
          <p:cNvPr id="74" name="Shape 74"/>
          <p:cNvSpPr/>
          <p:nvPr/>
        </p:nvSpPr>
        <p:spPr>
          <a:xfrm>
            <a:off x="600583" y="8826500"/>
            <a:ext cx="324383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Guo,Local Atomic Structure</a:t>
            </a:r>
          </a:p>
        </p:txBody>
      </p:sp>
      <p:sp>
        <p:nvSpPr>
          <p:cNvPr id="75" name="Shape 75"/>
          <p:cNvSpPr/>
          <p:nvPr/>
        </p:nvSpPr>
        <p:spPr>
          <a:xfrm>
            <a:off x="1092200" y="6959097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315468">
              <a:defRPr sz="1800"/>
            </a:pPr>
            <a:r>
              <a:rPr sz="1728"/>
              <a:t>HEA = High entropy alloy</a:t>
            </a:r>
          </a:p>
          <a:p>
            <a:pPr lvl="0" defTabSz="315468">
              <a:defRPr sz="1800"/>
            </a:pPr>
            <a:endParaRPr sz="1728"/>
          </a:p>
          <a:p>
            <a:pPr lvl="0" defTabSz="315468">
              <a:defRPr sz="1800"/>
            </a:pPr>
            <a:r>
              <a:rPr sz="1728"/>
              <a:t>Results of x-ray and neutron scattering lead show that ZrNbHf has an average b.c.c. structure, but is distorted towards f.c.c.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1303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Outline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270000" y="1794619"/>
            <a:ext cx="10464800" cy="6164362"/>
          </a:xfrm>
          <a:prstGeom prst="rect">
            <a:avLst/>
          </a:prstGeom>
        </p:spPr>
        <p:txBody>
          <a:bodyPr/>
          <a:lstStyle/>
          <a:p>
            <a:pPr lvl="0" algn="l" defTabSz="438150">
              <a:defRPr sz="1800"/>
            </a:pPr>
            <a:r>
              <a:rPr sz="2400"/>
              <a:t>Basic Principles</a:t>
            </a:r>
          </a:p>
          <a:p>
            <a:pPr lvl="0" algn="l" defTabSz="438150">
              <a:defRPr sz="1800"/>
            </a:pPr>
            <a:r>
              <a:rPr sz="2400"/>
              <a:t>	- Scattering, Bragg’s law</a:t>
            </a:r>
          </a:p>
          <a:p>
            <a:pPr lvl="0" algn="l" defTabSz="438150">
              <a:defRPr sz="1800"/>
            </a:pPr>
            <a:r>
              <a:rPr sz="2400"/>
              <a:t>		- Elastic vs. Inelastic</a:t>
            </a:r>
          </a:p>
          <a:p>
            <a:pPr lvl="0" algn="l" defTabSz="438150">
              <a:defRPr sz="1800"/>
            </a:pPr>
            <a:r>
              <a:rPr sz="2400"/>
              <a:t>		- Coherent vs. Incoherent </a:t>
            </a:r>
          </a:p>
          <a:p>
            <a:pPr lvl="0" algn="l" defTabSz="438150">
              <a:defRPr sz="1800"/>
            </a:pPr>
            <a:r>
              <a:rPr sz="2400"/>
              <a:t>	- Neutron specific properties</a:t>
            </a:r>
          </a:p>
          <a:p>
            <a:pPr lvl="0" algn="l" defTabSz="438150">
              <a:defRPr sz="1800"/>
            </a:pPr>
            <a:r>
              <a:rPr sz="2400"/>
              <a:t>		- Penetration Depth</a:t>
            </a:r>
          </a:p>
          <a:p>
            <a:pPr lvl="0" algn="l" defTabSz="438150">
              <a:defRPr sz="1800"/>
            </a:pPr>
            <a:r>
              <a:rPr sz="2400"/>
              <a:t>		- Small Cross Sections</a:t>
            </a:r>
          </a:p>
          <a:p>
            <a:pPr lvl="0" algn="l" defTabSz="438150">
              <a:defRPr sz="1800"/>
            </a:pPr>
            <a:r>
              <a:rPr sz="2400"/>
              <a:t>		- Generating the beam</a:t>
            </a:r>
          </a:p>
          <a:p>
            <a:pPr lvl="0" algn="l" defTabSz="438150">
              <a:defRPr sz="1800"/>
            </a:pPr>
            <a:r>
              <a:rPr sz="2400"/>
              <a:t>Applications</a:t>
            </a:r>
          </a:p>
          <a:p>
            <a:pPr lvl="0" algn="l" defTabSz="438150">
              <a:defRPr sz="1800"/>
            </a:pPr>
            <a:r>
              <a:rPr sz="2400"/>
              <a:t>	- “Generic” neutron scattering</a:t>
            </a:r>
          </a:p>
          <a:p>
            <a:pPr lvl="0" algn="l" defTabSz="438150">
              <a:defRPr sz="1800"/>
            </a:pPr>
            <a:r>
              <a:rPr sz="2400"/>
              <a:t>	- Powdered neutron diffraction</a:t>
            </a:r>
          </a:p>
          <a:p>
            <a:pPr lvl="0" algn="l" defTabSz="438150">
              <a:defRPr sz="1800"/>
            </a:pPr>
            <a:r>
              <a:rPr sz="2400"/>
              <a:t>	- Magnetic Scattering</a:t>
            </a:r>
          </a:p>
          <a:p>
            <a:pPr lvl="0" algn="l" defTabSz="438150">
              <a:defRPr sz="1800"/>
            </a:pPr>
            <a:r>
              <a:rPr sz="2400"/>
              <a:t>Atomic Structure of a HEA</a:t>
            </a:r>
          </a:p>
          <a:p>
            <a:pPr lvl="0" algn="l" defTabSz="438150">
              <a:defRPr sz="1800"/>
            </a:pPr>
            <a:r>
              <a:rPr sz="2400"/>
              <a:t>	- What is a HEA?</a:t>
            </a:r>
          </a:p>
          <a:p>
            <a:pPr lvl="0" algn="l" defTabSz="438150">
              <a:defRPr sz="1800"/>
            </a:pPr>
            <a:r>
              <a:rPr sz="2400"/>
              <a:t>	- Results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269999" y="254000"/>
            <a:ext cx="10464802" cy="726282"/>
          </a:xfrm>
          <a:prstGeom prst="rect">
            <a:avLst/>
          </a:prstGeom>
        </p:spPr>
        <p:txBody>
          <a:bodyPr/>
          <a:lstStyle>
            <a:lvl1pPr defTabSz="297941">
              <a:defRPr sz="4080"/>
            </a:lvl1pPr>
          </a:lstStyle>
          <a:p>
            <a:pPr lvl="0">
              <a:defRPr sz="1800"/>
            </a:pPr>
            <a:r>
              <a:rPr sz="4080"/>
              <a:t>Basic Principles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270000" y="1435100"/>
            <a:ext cx="10464800" cy="1130300"/>
          </a:xfrm>
          <a:prstGeom prst="rect">
            <a:avLst/>
          </a:prstGeom>
        </p:spPr>
        <p:txBody>
          <a:bodyPr/>
          <a:lstStyle>
            <a:lvl1pPr defTabSz="414781">
              <a:defRPr sz="2272"/>
            </a:lvl1pPr>
          </a:lstStyle>
          <a:p>
            <a:pPr lvl="0">
              <a:defRPr sz="1800"/>
            </a:pPr>
            <a:r>
              <a:rPr sz="2272"/>
              <a:t>A beam of neutrons impinges on a sample, resulting in scattering. Scattering occurs for specific orientations of the crystal and specific wavelengths of the neutrons. This relationship is given by Bragg’s law: </a:t>
            </a:r>
          </a:p>
        </p:txBody>
      </p:sp>
      <p:pic>
        <p:nvPicPr>
          <p:cNvPr id="39" name="0cce3c8fc6406f6fd1eb44451a91eb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0174" y="2222500"/>
            <a:ext cx="1461931" cy="23707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1397000" y="3242734"/>
            <a:ext cx="10464800" cy="274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47697" lvl="0" indent="-347697" algn="l" defTabSz="514095">
              <a:buSzPct val="75000"/>
              <a:buChar char="•"/>
              <a:defRPr sz="1800"/>
            </a:pPr>
            <a:r>
              <a:rPr sz="2816"/>
              <a:t>Neutrons do not have an electronic charge, so they scatter off nuclei instead of electron clouds.</a:t>
            </a:r>
          </a:p>
          <a:p>
            <a:pPr marL="738857" lvl="1" indent="-347697" algn="l" defTabSz="514095">
              <a:buSzPct val="75000"/>
              <a:buChar char="•"/>
              <a:defRPr sz="1800"/>
            </a:pPr>
            <a:r>
              <a:rPr sz="2816"/>
              <a:t>Small probability of scattering</a:t>
            </a:r>
          </a:p>
          <a:p>
            <a:pPr marL="738857" lvl="1" indent="-347697" algn="l" defTabSz="514095">
              <a:buSzPct val="75000"/>
              <a:buChar char="•"/>
              <a:defRPr sz="1800"/>
            </a:pPr>
            <a:r>
              <a:rPr sz="2816"/>
              <a:t>Penetration Depth</a:t>
            </a:r>
          </a:p>
          <a:p>
            <a:pPr marL="738857" lvl="1" indent="-347697" algn="l" defTabSz="514095">
              <a:buSzPct val="75000"/>
              <a:buChar char="•"/>
              <a:defRPr sz="1800"/>
            </a:pPr>
            <a:r>
              <a:rPr sz="2816"/>
              <a:t>Scattering amplitude depends on neutron - nuclei interaction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creen Shot 2014-12-16 at 7.32.1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289" y="762000"/>
            <a:ext cx="6029022" cy="6023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Screen Shot 2014-12-16 at 6.26.5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2582" y="660400"/>
            <a:ext cx="6737684" cy="6023802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1676653" y="6997700"/>
            <a:ext cx="213309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Marder, chapter 3</a:t>
            </a:r>
          </a:p>
        </p:txBody>
      </p:sp>
      <p:sp>
        <p:nvSpPr>
          <p:cNvPr id="45" name="Shape 45"/>
          <p:cNvSpPr/>
          <p:nvPr/>
        </p:nvSpPr>
        <p:spPr>
          <a:xfrm>
            <a:off x="7902575" y="6997700"/>
            <a:ext cx="194945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Pynn, Chapter 2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362966" y="9042400"/>
            <a:ext cx="570026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http://pd.chem.ucl.ac.uk/pdnn/inst3/neutrons.htm</a:t>
            </a:r>
          </a:p>
        </p:txBody>
      </p:sp>
      <p:pic>
        <p:nvPicPr>
          <p:cNvPr id="48" name="bvals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0211" y="1096573"/>
            <a:ext cx="9984378" cy="6448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270000" y="1219200"/>
            <a:ext cx="10464800" cy="7262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How do we get neutrons?</a:t>
            </a:r>
          </a:p>
        </p:txBody>
      </p:sp>
      <p:sp>
        <p:nvSpPr>
          <p:cNvPr id="51" name="Shape 51"/>
          <p:cNvSpPr/>
          <p:nvPr/>
        </p:nvSpPr>
        <p:spPr>
          <a:xfrm>
            <a:off x="1269999" y="254000"/>
            <a:ext cx="10464802" cy="72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297941">
              <a:defRPr sz="4080"/>
            </a:lvl1pPr>
          </a:lstStyle>
          <a:p>
            <a:pPr lvl="0">
              <a:defRPr sz="1800"/>
            </a:pPr>
            <a:r>
              <a:rPr sz="4080"/>
              <a:t>Generating the Beam</a:t>
            </a:r>
          </a:p>
        </p:txBody>
      </p:sp>
      <p:sp>
        <p:nvSpPr>
          <p:cNvPr id="52" name="Shape 52"/>
          <p:cNvSpPr/>
          <p:nvPr/>
        </p:nvSpPr>
        <p:spPr>
          <a:xfrm>
            <a:off x="1270000" y="2451100"/>
            <a:ext cx="10464800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Spallation: high-energy protons impact on liquid mercury, ejecting neutrons.</a:t>
            </a:r>
          </a:p>
        </p:txBody>
      </p:sp>
      <p:sp>
        <p:nvSpPr>
          <p:cNvPr id="53" name="Shape 53"/>
          <p:cNvSpPr/>
          <p:nvPr/>
        </p:nvSpPr>
        <p:spPr>
          <a:xfrm>
            <a:off x="1270000" y="3925490"/>
            <a:ext cx="10464800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443991">
              <a:defRPr sz="1800"/>
            </a:pPr>
            <a:r>
              <a:rPr sz="2432"/>
              <a:t>Nuclear Fission Reactors: neutrons are generated by the decay of Uranium</a:t>
            </a:r>
          </a:p>
          <a:p>
            <a:pPr lvl="0" defTabSz="443991">
              <a:defRPr sz="1800"/>
            </a:pPr>
            <a:r>
              <a:rPr sz="2432"/>
              <a:t>n+</a:t>
            </a:r>
            <a:r>
              <a:rPr sz="2432" baseline="43174"/>
              <a:t>235</a:t>
            </a:r>
            <a:r>
              <a:rPr sz="2432"/>
              <a:t>U −→</a:t>
            </a:r>
            <a:r>
              <a:rPr sz="2432" baseline="43174"/>
              <a:t>236</a:t>
            </a:r>
            <a:r>
              <a:rPr sz="2432"/>
              <a:t>U −→</a:t>
            </a:r>
            <a:r>
              <a:rPr sz="2432" baseline="43174"/>
              <a:t>92</a:t>
            </a:r>
            <a:r>
              <a:rPr sz="2432"/>
              <a:t>Kr+</a:t>
            </a:r>
            <a:r>
              <a:rPr sz="2432" baseline="43174"/>
              <a:t>141</a:t>
            </a:r>
            <a:r>
              <a:rPr sz="2432"/>
              <a:t>Ba+ 3n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ns-facility-desig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190" y="1634507"/>
            <a:ext cx="10158420" cy="567178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272288" y="9067800"/>
            <a:ext cx="57038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http://neutrons.ornl.gov/facilities/SNS/works.shtml</a:t>
            </a:r>
          </a:p>
        </p:txBody>
      </p:sp>
      <p:sp>
        <p:nvSpPr>
          <p:cNvPr id="57" name="Shape 57"/>
          <p:cNvSpPr/>
          <p:nvPr/>
        </p:nvSpPr>
        <p:spPr>
          <a:xfrm>
            <a:off x="3277768" y="425450"/>
            <a:ext cx="64492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Oak Ridge National Laboratory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270000" y="1739900"/>
            <a:ext cx="10464800" cy="1857524"/>
          </a:xfrm>
          <a:prstGeom prst="rect">
            <a:avLst/>
          </a:prstGeom>
        </p:spPr>
        <p:txBody>
          <a:bodyPr/>
          <a:lstStyle/>
          <a:p>
            <a:pPr lvl="0" defTabSz="368045">
              <a:defRPr sz="1800"/>
            </a:pPr>
            <a:r>
              <a:rPr sz="2016" b="1"/>
              <a:t>Coherent Scattering</a:t>
            </a:r>
            <a:r>
              <a:rPr sz="2016"/>
              <a:t> - Interference between neutrons that scatter from different nuclei.</a:t>
            </a:r>
          </a:p>
          <a:p>
            <a:pPr lvl="0" defTabSz="368045">
              <a:defRPr sz="1800"/>
            </a:pPr>
            <a:r>
              <a:rPr sz="2016" b="1"/>
              <a:t>Incoherent Scattering</a:t>
            </a:r>
            <a:r>
              <a:rPr sz="2016"/>
              <a:t> - Interference between neutrons that scatter from the same nuclei.</a:t>
            </a:r>
          </a:p>
          <a:p>
            <a:pPr lvl="0" defTabSz="368045">
              <a:defRPr sz="1800"/>
            </a:pPr>
            <a:endParaRPr sz="2016"/>
          </a:p>
          <a:p>
            <a:pPr lvl="0" defTabSz="368045">
              <a:defRPr sz="1800"/>
            </a:pPr>
            <a:r>
              <a:rPr sz="2016" b="1"/>
              <a:t>Elastic Scattering</a:t>
            </a:r>
            <a:r>
              <a:rPr sz="2016"/>
              <a:t> - No energy is transferred upon collision</a:t>
            </a:r>
          </a:p>
          <a:p>
            <a:pPr lvl="0" defTabSz="368045">
              <a:defRPr sz="1800"/>
            </a:pPr>
            <a:r>
              <a:rPr sz="2016" b="1"/>
              <a:t>Inelastic Scattering</a:t>
            </a:r>
            <a:r>
              <a:rPr sz="2016"/>
              <a:t> - Some energy is transferred upon collision</a:t>
            </a:r>
          </a:p>
        </p:txBody>
      </p:sp>
      <p:sp>
        <p:nvSpPr>
          <p:cNvPr id="60" name="Shape 60"/>
          <p:cNvSpPr/>
          <p:nvPr/>
        </p:nvSpPr>
        <p:spPr>
          <a:xfrm>
            <a:off x="1269999" y="254000"/>
            <a:ext cx="10464802" cy="72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297941">
              <a:defRPr sz="4080"/>
            </a:lvl1pPr>
          </a:lstStyle>
          <a:p>
            <a:pPr lvl="0">
              <a:defRPr sz="1800"/>
            </a:pPr>
            <a:r>
              <a:rPr sz="4080"/>
              <a:t>Types of Scattering</a:t>
            </a:r>
          </a:p>
        </p:txBody>
      </p:sp>
      <p:sp>
        <p:nvSpPr>
          <p:cNvPr id="61" name="Shape 61"/>
          <p:cNvSpPr/>
          <p:nvPr/>
        </p:nvSpPr>
        <p:spPr>
          <a:xfrm>
            <a:off x="1270000" y="4495800"/>
            <a:ext cx="10464800" cy="1857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356362">
              <a:defRPr sz="1800"/>
            </a:pPr>
            <a:r>
              <a:rPr sz="1952"/>
              <a:t>Coherent elastic scattering is the “usual stuff.”</a:t>
            </a:r>
          </a:p>
          <a:p>
            <a:pPr lvl="0" defTabSz="356362">
              <a:defRPr sz="1800"/>
            </a:pPr>
            <a:r>
              <a:rPr sz="1952"/>
              <a:t>Coherent inelastic scattering yields information about the vibrations of the crystal (phonons).</a:t>
            </a:r>
          </a:p>
          <a:p>
            <a:pPr lvl="0" defTabSz="356362">
              <a:defRPr sz="1800"/>
            </a:pPr>
            <a:endParaRPr sz="1952"/>
          </a:p>
          <a:p>
            <a:pPr lvl="0" defTabSz="356362">
              <a:defRPr sz="1800"/>
            </a:pPr>
            <a:r>
              <a:rPr sz="1952"/>
              <a:t>Incoherent elastic scattering is noise.</a:t>
            </a:r>
          </a:p>
          <a:p>
            <a:pPr lvl="0" defTabSz="356362">
              <a:defRPr sz="1800"/>
            </a:pPr>
            <a:r>
              <a:rPr sz="1952"/>
              <a:t>Incoherent inelastic scattering provides information about atomic diffusion.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1397000" y="2044700"/>
            <a:ext cx="10464800" cy="272082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Neutron doesn’t have electronic charge, but it has a magnetic moment due to its quark composition. For magnetic scattering, only the component perpendicular to the scattering vector can impact the scattering. </a:t>
            </a:r>
          </a:p>
        </p:txBody>
      </p:sp>
      <p:sp>
        <p:nvSpPr>
          <p:cNvPr id="64" name="Shape 64"/>
          <p:cNvSpPr/>
          <p:nvPr/>
        </p:nvSpPr>
        <p:spPr>
          <a:xfrm>
            <a:off x="1269999" y="254000"/>
            <a:ext cx="10464802" cy="726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297941">
              <a:defRPr sz="4080"/>
            </a:lvl1pPr>
          </a:lstStyle>
          <a:p>
            <a:pPr lvl="0">
              <a:defRPr sz="1800"/>
            </a:pPr>
            <a:r>
              <a:rPr sz="4080"/>
              <a:t>Magnetic Neutron Scattering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Macintosh PowerPoint</Application>
  <PresentationFormat>Custom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White</vt:lpstr>
      <vt:lpstr>Clayton Anderson Neutron Scattering Phys 211A - Solid State Physics 1 17 December 2014</vt:lpstr>
      <vt:lpstr>Outline</vt:lpstr>
      <vt:lpstr>Basic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Clayton Anderson Neutron Scattering Phys 211A - Solid State Physics 1 17 December 2014</dc:title>
  <cp:lastModifiedBy>UCSD Physics</cp:lastModifiedBy>
  <cp:revision>1</cp:revision>
  <dcterms:modified xsi:type="dcterms:W3CDTF">2014-12-17T19:25:55Z</dcterms:modified>
</cp:coreProperties>
</file>