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2" r:id="rId4"/>
    <p:sldId id="263" r:id="rId5"/>
    <p:sldId id="264" r:id="rId6"/>
    <p:sldId id="267" r:id="rId7"/>
    <p:sldId id="268" r:id="rId8"/>
    <p:sldId id="265" r:id="rId9"/>
    <p:sldId id="270" r:id="rId10"/>
    <p:sldId id="272" r:id="rId11"/>
    <p:sldId id="266" r:id="rId12"/>
    <p:sldId id="26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2496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95" userDrawn="1">
          <p15:clr>
            <a:srgbClr val="A4A3A4"/>
          </p15:clr>
        </p15:guide>
        <p15:guide id="9" pos="611" userDrawn="1">
          <p15:clr>
            <a:srgbClr val="A4A3A4"/>
          </p15:clr>
        </p15:guide>
        <p15:guide id="10" pos="5149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3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76" d="100"/>
          <a:sy n="176" d="100"/>
        </p:scale>
        <p:origin x="-128" y="-34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2880"/>
        <p:guide pos="395"/>
        <p:guide pos="611"/>
        <p:guide pos="5149"/>
        <p:guide pos="4608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12/11/14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12/11/14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Dian Shi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Atomic Force Microscopy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Imaging</a:t>
            </a:r>
          </a:p>
          <a:p>
            <a:pPr lvl="0"/>
            <a:r>
              <a:rPr lang="en-US" dirty="0" smtClean="0"/>
              <a:t>Spectroscopy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Dynamic mode with stiff cantilevers and small amplitudes</a:t>
            </a:r>
          </a:p>
          <a:p>
            <a:pPr lvl="1"/>
            <a:r>
              <a:rPr lang="en-US" dirty="0" smtClean="0"/>
              <a:t>Direct imaging of covalent bond structure (Dimas G. de </a:t>
            </a:r>
            <a:r>
              <a:rPr lang="en-US" dirty="0" err="1" smtClean="0"/>
              <a:t>Oteyza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.)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2906"/>
            <a:ext cx="5638800" cy="31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202776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934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981200"/>
            <a:ext cx="7202776" cy="41910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Basic principles</a:t>
            </a:r>
          </a:p>
          <a:p>
            <a:pPr lvl="0"/>
            <a:r>
              <a:rPr lang="en-US" dirty="0" smtClean="0"/>
              <a:t>FM-AFM</a:t>
            </a:r>
          </a:p>
          <a:p>
            <a:pPr lvl="0"/>
            <a:r>
              <a:rPr lang="en-US" dirty="0" smtClean="0"/>
              <a:t>Applications</a:t>
            </a:r>
          </a:p>
          <a:p>
            <a:pPr lvl="0"/>
            <a:r>
              <a:rPr lang="en-US" dirty="0" smtClean="0"/>
              <a:t>New developments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Atomic Force Microscopy (AFM)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0" lvl="4" indent="0">
              <a:buNone/>
            </a:pPr>
            <a:endParaRPr lang="en-US" dirty="0" smtClean="0"/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 smtClean="0"/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 smtClean="0"/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 smtClean="0"/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 smtClean="0"/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dirty="0" smtClean="0"/>
              <a:t>E</a:t>
            </a:r>
            <a:r>
              <a:rPr lang="en-US" sz="1200" dirty="0"/>
              <a:t>. Meyer. </a:t>
            </a:r>
            <a:r>
              <a:rPr lang="en-US" sz="1200" dirty="0" smtClean="0"/>
              <a:t>“Atomic </a:t>
            </a:r>
            <a:r>
              <a:rPr lang="en-US" sz="1200" dirty="0"/>
              <a:t>Force </a:t>
            </a:r>
            <a:r>
              <a:rPr lang="en-US" sz="1200" dirty="0" smtClean="0"/>
              <a:t>Microscopy.” </a:t>
            </a:r>
            <a:r>
              <a:rPr lang="en-US" sz="1200" i="1" dirty="0" smtClean="0"/>
              <a:t>Progress </a:t>
            </a:r>
            <a:r>
              <a:rPr lang="en-US" sz="1200" i="1" dirty="0"/>
              <a:t>in Surface Science</a:t>
            </a:r>
            <a:r>
              <a:rPr lang="en-US" sz="1200" dirty="0"/>
              <a:t>. 1992</a:t>
            </a:r>
            <a:endParaRPr lang="en-US" sz="12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34216"/>
            <a:ext cx="4419600" cy="36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Tip-sample forces</a:t>
            </a:r>
          </a:p>
          <a:p>
            <a:pPr lvl="1"/>
            <a:r>
              <a:rPr lang="en-US" dirty="0" smtClean="0"/>
              <a:t>Van der Waals, Electrostatic, Magnetic, Capillary, Ionic repulsion, Frictional</a:t>
            </a:r>
          </a:p>
          <a:p>
            <a:pPr lvl="0"/>
            <a:r>
              <a:rPr lang="en-US" dirty="0" smtClean="0"/>
              <a:t>Cantilever</a:t>
            </a:r>
            <a:endParaRPr lang="en-US" dirty="0"/>
          </a:p>
          <a:p>
            <a:pPr lvl="1"/>
            <a:r>
              <a:rPr lang="en-US" dirty="0" smtClean="0"/>
              <a:t>Stiffness </a:t>
            </a:r>
            <a:r>
              <a:rPr lang="en-US" i="1" dirty="0" smtClean="0"/>
              <a:t>k</a:t>
            </a:r>
            <a:r>
              <a:rPr lang="en-US" dirty="0" smtClean="0"/>
              <a:t>, Eigenfrequency    ,  Quality factor </a:t>
            </a:r>
            <a:r>
              <a:rPr lang="en-US" i="1" dirty="0" smtClean="0"/>
              <a:t>Q</a:t>
            </a:r>
            <a:r>
              <a:rPr lang="en-US" dirty="0" smtClean="0"/>
              <a:t>,               , Tip’s chemical structure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5800" y="3244334"/>
                <a:ext cx="440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244334"/>
                <a:ext cx="440313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62960" y="3244334"/>
                <a:ext cx="1038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𝜕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60" y="3244334"/>
                <a:ext cx="10380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6393" r="-28655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3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Deflection sensor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dirty="0" smtClean="0"/>
              <a:t>(Meyer, 1992)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60494"/>
            <a:ext cx="5486400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Operation mode</a:t>
            </a:r>
          </a:p>
          <a:p>
            <a:pPr lvl="1"/>
            <a:r>
              <a:rPr lang="en-US" dirty="0" smtClean="0"/>
              <a:t>Static (contact) mode</a:t>
            </a:r>
          </a:p>
          <a:p>
            <a:pPr lvl="1"/>
            <a:r>
              <a:rPr lang="en-US" dirty="0" smtClean="0"/>
              <a:t>Dynamic (noncontact) mode</a:t>
            </a:r>
            <a:endParaRPr lang="en-US" dirty="0"/>
          </a:p>
          <a:p>
            <a:pPr lvl="2"/>
            <a:r>
              <a:rPr lang="en-US" dirty="0" smtClean="0"/>
              <a:t>Amplitude-modulation (AM)</a:t>
            </a:r>
          </a:p>
          <a:p>
            <a:pPr lvl="2"/>
            <a:r>
              <a:rPr lang="en-US" dirty="0" smtClean="0"/>
              <a:t>Frequency-modulation (FM)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Experimental setup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sz="1200" dirty="0" smtClean="0"/>
              <a:t>(</a:t>
            </a:r>
            <a:r>
              <a:rPr lang="en-US" sz="1200" dirty="0" err="1" smtClean="0"/>
              <a:t>Giessibl</a:t>
            </a:r>
            <a:r>
              <a:rPr lang="en-US" sz="1200" dirty="0" smtClean="0"/>
              <a:t>, 2003)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FM-AFM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82103"/>
            <a:ext cx="4572000" cy="42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Experimental parameters</a:t>
            </a:r>
          </a:p>
          <a:p>
            <a:pPr lvl="1"/>
            <a:r>
              <a:rPr lang="en-US" dirty="0" smtClean="0"/>
              <a:t>Spring constant of the cantilever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Eigenfrequency of the cantilever </a:t>
            </a:r>
          </a:p>
          <a:p>
            <a:pPr lvl="1"/>
            <a:r>
              <a:rPr lang="en-US" dirty="0" smtClean="0"/>
              <a:t>The quality value of the cantilever </a:t>
            </a: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The oscillation amplitude </a:t>
            </a:r>
            <a:r>
              <a:rPr lang="en-US" i="1" dirty="0" smtClean="0"/>
              <a:t>A</a:t>
            </a:r>
          </a:p>
          <a:p>
            <a:pPr lvl="1"/>
            <a:r>
              <a:rPr lang="en-US" dirty="0" smtClean="0"/>
              <a:t>He frequency shift of the cantilever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FM-AFM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18670" y="2425354"/>
                <a:ext cx="440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670" y="2425354"/>
                <a:ext cx="440313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19983" y="3485290"/>
                <a:ext cx="513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83" y="3485290"/>
                <a:ext cx="51360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2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Physical observables</a:t>
            </a:r>
          </a:p>
          <a:p>
            <a:pPr lvl="1"/>
            <a:r>
              <a:rPr lang="en-US" dirty="0" smtClean="0"/>
              <a:t>Frequency shift</a:t>
            </a:r>
          </a:p>
          <a:p>
            <a:pPr lvl="1"/>
            <a:r>
              <a:rPr lang="en-US" dirty="0" smtClean="0"/>
              <a:t>Average tunneling current</a:t>
            </a:r>
          </a:p>
          <a:p>
            <a:pPr lvl="1"/>
            <a:r>
              <a:rPr lang="en-US" dirty="0" smtClean="0"/>
              <a:t>Damping and dissipative forces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FM-AFM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Hexagonal design template" id="{699B46E6-0BF5-4F40-8108-3B66A2589EB2}" vid="{FB18B41F-6995-4495-BAC8-6848877324A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0</TotalTime>
  <Words>216</Words>
  <Application>Microsoft Macintosh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Hexagonal design template</vt:lpstr>
      <vt:lpstr>Atomic Force Microscopy</vt:lpstr>
      <vt:lpstr>Atomic Force Microscopy (AFM)</vt:lpstr>
      <vt:lpstr>Basic Principles</vt:lpstr>
      <vt:lpstr>Basic Principles</vt:lpstr>
      <vt:lpstr>Basic Principles</vt:lpstr>
      <vt:lpstr>Basic Principles</vt:lpstr>
      <vt:lpstr>FM-AFM</vt:lpstr>
      <vt:lpstr>FM-AFM</vt:lpstr>
      <vt:lpstr>FM-AFM</vt:lpstr>
      <vt:lpstr>Applications</vt:lpstr>
      <vt:lpstr>New Developments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2014-12-10T05:26:13Z</dcterms:created>
  <dcterms:modified xsi:type="dcterms:W3CDTF">2014-12-11T21:41:48Z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