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75" r:id="rId4"/>
    <p:sldId id="272" r:id="rId5"/>
    <p:sldId id="271" r:id="rId6"/>
    <p:sldId id="264" r:id="rId7"/>
    <p:sldId id="266" r:id="rId8"/>
    <p:sldId id="267" r:id="rId9"/>
    <p:sldId id="262" r:id="rId10"/>
    <p:sldId id="277" r:id="rId11"/>
    <p:sldId id="276" r:id="rId12"/>
    <p:sldId id="263" r:id="rId13"/>
    <p:sldId id="256" r:id="rId14"/>
    <p:sldId id="257" r:id="rId15"/>
    <p:sldId id="258" r:id="rId16"/>
    <p:sldId id="259" r:id="rId17"/>
    <p:sldId id="260" r:id="rId18"/>
    <p:sldId id="270" r:id="rId19"/>
    <p:sldId id="269" r:id="rId20"/>
    <p:sldId id="26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2F21-7EBC-4784-8CDD-CEAFDAEF66FC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AA15-ABD9-4452-9274-650219332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70EF-5CF5-4804-9D1C-2C7DE834BC26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DC26-1084-4E6B-9CC1-5A87DF43A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58AC-B8E4-4F86-9371-286A8DE74625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F514-5F0E-4866-9045-FA621811E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8052-3940-4335-9927-46A1FC12B040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01D1-09FA-4FC3-9AB7-F5A693674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99C23-9941-4527-8F7D-7539CAFCDDBB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2611-B94F-4CA3-8EB6-57E967B6A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070D-E903-4252-89D1-5B1AE08A5030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8889-A910-4425-8DD8-BA3D0CA88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6DAD-6801-4BE3-8FCC-C758D5C7C3B9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E5F3-A26E-45CF-A607-B8BCA54D3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CB41-9A18-4974-B099-59D8C8D1BF5D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48D7-1793-4253-9E10-B0518C844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B13F-2652-4366-B6FB-FF95CE3239AD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D8A9-494F-48EF-B392-EC5AB9D4D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6A6B-FB32-43BB-95D1-D4871D0A5E10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F6EA-FE5E-4EAF-8BFF-3C3AF11E0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31B8-C14E-4889-93CE-36E53A5F486B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A26E-BBB4-4B20-8296-1ED3AD560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0CA3C0-BAEE-4DDB-B912-480D2CD47761}" type="datetimeFigureOut">
              <a:rPr lang="en-US"/>
              <a:pPr>
                <a:defRPr/>
              </a:pPr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26D22A-5553-4245-97D5-E4956ECDF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143000" y="1905000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Quantum Hall Effect and Fractional</a:t>
            </a:r>
          </a:p>
          <a:p>
            <a:r>
              <a:rPr lang="en-US" sz="3600"/>
              <a:t> Quantum Hall Effect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33875" y="1676400"/>
            <a:ext cx="4810125" cy="3036888"/>
          </a:xfrm>
          <a:noFill/>
          <a:ln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48768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Higher Mobility= fewer localized states</a:t>
            </a:r>
          </a:p>
        </p:txBody>
      </p:sp>
      <p:pic>
        <p:nvPicPr>
          <p:cNvPr id="33796" name="Picture 13" descr="QHE-Tsu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35238"/>
            <a:ext cx="8229600" cy="2655887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962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09600" y="1600200"/>
            <a:ext cx="77724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Single electron in the</a:t>
            </a:r>
          </a:p>
          <a:p>
            <a:r>
              <a:rPr lang="en-US"/>
              <a:t>lowest Landau level                                     Filled lowest Landau level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1981200" y="457200"/>
            <a:ext cx="5292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Modulation doping and high mobility heterostructures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19200"/>
            <a:ext cx="5410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1896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257800" y="1143000"/>
            <a:ext cx="342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This was just the beginning of high</a:t>
            </a:r>
          </a:p>
          <a:p>
            <a:r>
              <a:rPr lang="en-US">
                <a:latin typeface="Calibri" pitchFamily="34" charset="0"/>
              </a:rPr>
              <a:t> mobilities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18653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524000" y="4114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 high magnetic fields, electron orbits</a:t>
            </a:r>
          </a:p>
          <a:p>
            <a:r>
              <a:rPr lang="en-US"/>
              <a:t>smaller than electron separation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838200"/>
            <a:ext cx="38862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3048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new quantum Hall state found at</a:t>
            </a:r>
          </a:p>
          <a:p>
            <a:r>
              <a:rPr lang="en-US"/>
              <a:t>fractional filling factor </a:t>
            </a:r>
            <a:r>
              <a:rPr lang="en-US" b="1"/>
              <a:t>1/3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1681163"/>
            <a:ext cx="4086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28600" y="2362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Even higher mobilities</a:t>
            </a:r>
          </a:p>
          <a:p>
            <a:r>
              <a:rPr lang="en-US"/>
              <a:t>result in even more</a:t>
            </a:r>
          </a:p>
          <a:p>
            <a:r>
              <a:rPr lang="en-US"/>
              <a:t>fractional quantum Hall</a:t>
            </a:r>
          </a:p>
          <a:p>
            <a:r>
              <a:rPr lang="en-US"/>
              <a:t>states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2386013" y="76200"/>
            <a:ext cx="457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Hall effect and magnetoresistance</a:t>
            </a: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1905000" y="533400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Edwin Herbert Hall (1879): discovery of the Hall effect</a:t>
            </a:r>
          </a:p>
        </p:txBody>
      </p:sp>
      <p:grpSp>
        <p:nvGrpSpPr>
          <p:cNvPr id="31748" name="Group 15"/>
          <p:cNvGrpSpPr>
            <a:grpSpLocks/>
          </p:cNvGrpSpPr>
          <p:nvPr/>
        </p:nvGrpSpPr>
        <p:grpSpPr bwMode="auto">
          <a:xfrm>
            <a:off x="685800" y="2741613"/>
            <a:ext cx="3167063" cy="611187"/>
            <a:chOff x="326" y="1920"/>
            <a:chExt cx="1995" cy="385"/>
          </a:xfrm>
        </p:grpSpPr>
        <p:graphicFrame>
          <p:nvGraphicFramePr>
            <p:cNvPr id="31749" name="Object 13"/>
            <p:cNvGraphicFramePr>
              <a:graphicFrameLocks noChangeAspect="1"/>
            </p:cNvGraphicFramePr>
            <p:nvPr/>
          </p:nvGraphicFramePr>
          <p:xfrm>
            <a:off x="1440" y="1920"/>
            <a:ext cx="881" cy="385"/>
          </p:xfrm>
          <a:graphic>
            <a:graphicData uri="http://schemas.openxmlformats.org/presentationml/2006/ole">
              <p:oleObj spid="_x0000_s31749" name="Equation" r:id="rId3" imgW="901440" imgH="393480" progId="Equation.3">
                <p:embed/>
              </p:oleObj>
            </a:graphicData>
          </a:graphic>
        </p:graphicFrame>
        <p:sp>
          <p:nvSpPr>
            <p:cNvPr id="31750" name="Text Box 14"/>
            <p:cNvSpPr txBox="1">
              <a:spLocks noChangeArrowheads="1"/>
            </p:cNvSpPr>
            <p:nvPr/>
          </p:nvSpPr>
          <p:spPr bwMode="auto">
            <a:xfrm>
              <a:off x="326" y="1986"/>
              <a:ext cx="11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the Lorentz force</a:t>
              </a:r>
            </a:p>
          </p:txBody>
        </p:sp>
      </p:grpSp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381000" y="3352800"/>
            <a:ext cx="8761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in equilibrium </a:t>
            </a:r>
            <a:r>
              <a:rPr lang="en-US" i="1">
                <a:latin typeface="Times New Roman" pitchFamily="18" charset="0"/>
              </a:rPr>
              <a:t>j</a:t>
            </a:r>
            <a:r>
              <a:rPr lang="en-US" i="1" baseline="-25000">
                <a:latin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= 0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→ the transverse field (the Hall field)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due to the accumulated charges </a:t>
            </a:r>
          </a:p>
          <a:p>
            <a:r>
              <a:rPr lang="en-US">
                <a:latin typeface="Times New Roman" pitchFamily="18" charset="0"/>
              </a:rPr>
              <a:t>		      balances the Lorentz force</a:t>
            </a:r>
          </a:p>
        </p:txBody>
      </p:sp>
      <p:sp>
        <p:nvSpPr>
          <p:cNvPr id="31752" name="Text Box 17"/>
          <p:cNvSpPr txBox="1">
            <a:spLocks noChangeArrowheads="1"/>
          </p:cNvSpPr>
          <p:nvPr/>
        </p:nvSpPr>
        <p:spPr bwMode="auto">
          <a:xfrm>
            <a:off x="228600" y="4038600"/>
            <a:ext cx="28765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quantities of interest:</a:t>
            </a:r>
          </a:p>
          <a:p>
            <a:r>
              <a:rPr lang="en-US" u="sng">
                <a:latin typeface="Times New Roman" pitchFamily="18" charset="0"/>
              </a:rPr>
              <a:t>magnetoresistance </a:t>
            </a:r>
          </a:p>
          <a:p>
            <a:r>
              <a:rPr lang="en-US" sz="1400">
                <a:latin typeface="Times New Roman" pitchFamily="18" charset="0"/>
              </a:rPr>
              <a:t>(transverse magnetoresistance)</a:t>
            </a:r>
          </a:p>
          <a:p>
            <a:endParaRPr lang="en-US" sz="1400">
              <a:latin typeface="Times New Roman" pitchFamily="18" charset="0"/>
            </a:endParaRPr>
          </a:p>
          <a:p>
            <a:r>
              <a:rPr lang="en-US" u="sng">
                <a:latin typeface="Times New Roman" pitchFamily="18" charset="0"/>
              </a:rPr>
              <a:t>Hall (off-diagonal) resistance</a:t>
            </a:r>
          </a:p>
        </p:txBody>
      </p:sp>
      <p:graphicFrame>
        <p:nvGraphicFramePr>
          <p:cNvPr id="31753" name="Object 18"/>
          <p:cNvGraphicFramePr>
            <a:graphicFrameLocks noChangeAspect="1"/>
          </p:cNvGraphicFramePr>
          <p:nvPr/>
        </p:nvGraphicFramePr>
        <p:xfrm>
          <a:off x="7069138" y="4205288"/>
          <a:ext cx="1693862" cy="2109787"/>
        </p:xfrm>
        <a:graphic>
          <a:graphicData uri="http://schemas.openxmlformats.org/presentationml/2006/ole">
            <p:oleObj spid="_x0000_s31753" name="Equation" r:id="rId4" imgW="1091880" imgH="1358640" progId="Equation.DSMT4">
              <p:embed/>
            </p:oleObj>
          </a:graphicData>
        </a:graphic>
      </p:graphicFrame>
      <p:sp>
        <p:nvSpPr>
          <p:cNvPr id="31754" name="Text Box 22"/>
          <p:cNvSpPr txBox="1">
            <a:spLocks noChangeArrowheads="1"/>
          </p:cNvSpPr>
          <p:nvPr/>
        </p:nvSpPr>
        <p:spPr bwMode="auto">
          <a:xfrm>
            <a:off x="304800" y="6049963"/>
            <a:ext cx="64150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R</a:t>
            </a:r>
            <a:r>
              <a:rPr lang="en-US" i="1" baseline="-25000">
                <a:latin typeface="Times New Roman" pitchFamily="18" charset="0"/>
              </a:rPr>
              <a:t>H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→ measurement of the sign of the carrier charge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i="1">
                <a:latin typeface="Times New Roman" pitchFamily="18" charset="0"/>
              </a:rPr>
              <a:t>R</a:t>
            </a:r>
            <a:r>
              <a:rPr lang="en-US" i="1" baseline="-25000">
                <a:latin typeface="Times New Roman" pitchFamily="18" charset="0"/>
              </a:rPr>
              <a:t>H</a:t>
            </a:r>
            <a:r>
              <a:rPr lang="en-US" i="1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is positive for positive charges and negative for negative charges</a:t>
            </a:r>
          </a:p>
        </p:txBody>
      </p:sp>
      <p:pic>
        <p:nvPicPr>
          <p:cNvPr id="31755" name="Picture 23" descr="fi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38200"/>
            <a:ext cx="42418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 Box 27"/>
          <p:cNvSpPr txBox="1">
            <a:spLocks noChangeArrowheads="1"/>
          </p:cNvSpPr>
          <p:nvPr/>
        </p:nvSpPr>
        <p:spPr bwMode="auto">
          <a:xfrm>
            <a:off x="5454650" y="1003300"/>
            <a:ext cx="2927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the </a:t>
            </a:r>
            <a:r>
              <a:rPr lang="en-US" u="sng">
                <a:latin typeface="Times New Roman" pitchFamily="18" charset="0"/>
              </a:rPr>
              <a:t>Hall effect</a:t>
            </a:r>
            <a:r>
              <a:rPr lang="en-US">
                <a:latin typeface="Times New Roman" pitchFamily="18" charset="0"/>
              </a:rPr>
              <a:t> is the electric </a:t>
            </a:r>
          </a:p>
          <a:p>
            <a:r>
              <a:rPr lang="en-US">
                <a:latin typeface="Times New Roman" pitchFamily="18" charset="0"/>
              </a:rPr>
              <a:t>field developed across two</a:t>
            </a:r>
          </a:p>
          <a:p>
            <a:r>
              <a:rPr lang="en-US">
                <a:latin typeface="Times New Roman" pitchFamily="18" charset="0"/>
              </a:rPr>
              <a:t>faces of a conductor</a:t>
            </a:r>
          </a:p>
          <a:p>
            <a:r>
              <a:rPr lang="en-US">
                <a:latin typeface="Times New Roman" pitchFamily="18" charset="0"/>
              </a:rPr>
              <a:t>in the direction </a:t>
            </a:r>
            <a:r>
              <a:rPr lang="en-US" b="1">
                <a:latin typeface="Times New Roman" pitchFamily="18" charset="0"/>
              </a:rPr>
              <a:t>j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×H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when a current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flows across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 magnetic field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aphicFrame>
        <p:nvGraphicFramePr>
          <p:cNvPr id="31757" name="Object 28"/>
          <p:cNvGraphicFramePr>
            <a:graphicFrameLocks noChangeAspect="1"/>
          </p:cNvGraphicFramePr>
          <p:nvPr/>
        </p:nvGraphicFramePr>
        <p:xfrm>
          <a:off x="3068638" y="4211638"/>
          <a:ext cx="1655762" cy="1379537"/>
        </p:xfrm>
        <a:graphic>
          <a:graphicData uri="http://schemas.openxmlformats.org/presentationml/2006/ole">
            <p:oleObj spid="_x0000_s31757" name="Equation" r:id="rId6" imgW="1066680" imgH="888840" progId="Equation.DSMT4">
              <p:embed/>
            </p:oleObj>
          </a:graphicData>
        </a:graphic>
      </p:graphicFrame>
      <p:sp>
        <p:nvSpPr>
          <p:cNvPr id="31758" name="Text Box 30"/>
          <p:cNvSpPr txBox="1">
            <a:spLocks noChangeArrowheads="1"/>
          </p:cNvSpPr>
          <p:nvPr/>
        </p:nvSpPr>
        <p:spPr bwMode="auto">
          <a:xfrm>
            <a:off x="5137150" y="4314825"/>
            <a:ext cx="19494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resistivity</a:t>
            </a:r>
          </a:p>
          <a:p>
            <a:endParaRPr lang="en-US" sz="2900" u="sng">
              <a:latin typeface="Times New Roman" pitchFamily="18" charset="0"/>
            </a:endParaRPr>
          </a:p>
          <a:p>
            <a:r>
              <a:rPr lang="en-US" u="sng">
                <a:latin typeface="Times New Roman" pitchFamily="18" charset="0"/>
              </a:rPr>
              <a:t>Hall resistivity</a:t>
            </a:r>
          </a:p>
          <a:p>
            <a:endParaRPr lang="en-US" sz="2900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the </a:t>
            </a:r>
            <a:r>
              <a:rPr lang="en-US" u="sng">
                <a:latin typeface="Times New Roman" pitchFamily="18" charset="0"/>
              </a:rPr>
              <a:t>Hall coefficient</a:t>
            </a:r>
            <a:endParaRPr lang="en-US" sz="240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81000" y="685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Uncorrelated ? = 1/3 state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203575"/>
            <a:ext cx="3738563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209800" y="4191000"/>
            <a:ext cx="257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Correlated ? = 1/3 state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17525" y="4789488"/>
            <a:ext cx="4083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Whole new concept of a </a:t>
            </a:r>
          </a:p>
          <a:p>
            <a:r>
              <a:rPr lang="en-US" sz="2800"/>
              <a:t>“Composite Fermion”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4"/>
          <p:cNvSpPr>
            <a:spLocks noChangeArrowheads="1"/>
          </p:cNvSpPr>
          <p:nvPr/>
        </p:nvSpPr>
        <p:spPr bwMode="auto">
          <a:xfrm>
            <a:off x="3352800" y="2438400"/>
            <a:ext cx="10668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3352800" y="0"/>
          <a:ext cx="2700338" cy="3063875"/>
        </p:xfrm>
        <a:graphic>
          <a:graphicData uri="http://schemas.openxmlformats.org/presentationml/2006/ole">
            <p:oleObj spid="_x0000_s32771" name="Equation" r:id="rId3" imgW="1739880" imgH="2120760" progId="Equation.3">
              <p:embed/>
            </p:oleObj>
          </a:graphicData>
        </a:graphic>
      </p:graphicFrame>
      <p:sp>
        <p:nvSpPr>
          <p:cNvPr id="32772" name="Text Box 24"/>
          <p:cNvSpPr txBox="1">
            <a:spLocks noChangeArrowheads="1"/>
          </p:cNvSpPr>
          <p:nvPr/>
        </p:nvSpPr>
        <p:spPr bwMode="auto">
          <a:xfrm>
            <a:off x="228600" y="123825"/>
            <a:ext cx="30289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force acting on electron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equation of motion</a:t>
            </a:r>
          </a:p>
          <a:p>
            <a:r>
              <a:rPr lang="en-US">
                <a:latin typeface="Times New Roman" pitchFamily="18" charset="0"/>
              </a:rPr>
              <a:t>for the momentum per electron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in the steady state </a:t>
            </a:r>
            <a:r>
              <a:rPr lang="en-US" i="1">
                <a:latin typeface="Times New Roman" pitchFamily="18" charset="0"/>
              </a:rPr>
              <a:t>p</a:t>
            </a:r>
            <a:r>
              <a:rPr lang="en-US" i="1" baseline="-25000">
                <a:latin typeface="Times New Roman" pitchFamily="18" charset="0"/>
              </a:rPr>
              <a:t>x</a:t>
            </a:r>
            <a:r>
              <a:rPr lang="en-US">
                <a:latin typeface="Times New Roman" pitchFamily="18" charset="0"/>
              </a:rPr>
              <a:t> and </a:t>
            </a:r>
            <a:r>
              <a:rPr lang="en-US" i="1">
                <a:latin typeface="Times New Roman" pitchFamily="18" charset="0"/>
              </a:rPr>
              <a:t>p</a:t>
            </a:r>
            <a:r>
              <a:rPr lang="en-US" i="1" baseline="-25000">
                <a:latin typeface="Times New Roman" pitchFamily="18" charset="0"/>
              </a:rPr>
              <a:t>y</a:t>
            </a:r>
            <a:r>
              <a:rPr lang="en-US">
                <a:latin typeface="Times New Roman" pitchFamily="18" charset="0"/>
              </a:rPr>
              <a:t> </a:t>
            </a:r>
          </a:p>
          <a:p>
            <a:r>
              <a:rPr lang="en-US">
                <a:latin typeface="Times New Roman" pitchFamily="18" charset="0"/>
              </a:rPr>
              <a:t>satisfy</a:t>
            </a:r>
          </a:p>
        </p:txBody>
      </p:sp>
      <p:sp>
        <p:nvSpPr>
          <p:cNvPr id="32773" name="Text Box 25"/>
          <p:cNvSpPr txBox="1">
            <a:spLocks noChangeArrowheads="1"/>
          </p:cNvSpPr>
          <p:nvPr/>
        </p:nvSpPr>
        <p:spPr bwMode="auto">
          <a:xfrm>
            <a:off x="6705600" y="2790825"/>
            <a:ext cx="23685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Times New Roman" pitchFamily="18" charset="0"/>
              </a:rPr>
              <a:t>cyclotron frequency</a:t>
            </a:r>
          </a:p>
          <a:p>
            <a:r>
              <a:rPr lang="en-US">
                <a:latin typeface="Times New Roman" pitchFamily="18" charset="0"/>
              </a:rPr>
              <a:t>frequency of revolution</a:t>
            </a:r>
          </a:p>
          <a:p>
            <a:r>
              <a:rPr lang="en-US">
                <a:latin typeface="Times New Roman" pitchFamily="18" charset="0"/>
              </a:rPr>
              <a:t>of a free electron in the </a:t>
            </a:r>
          </a:p>
          <a:p>
            <a:r>
              <a:rPr lang="en-US">
                <a:latin typeface="Times New Roman" pitchFamily="18" charset="0"/>
              </a:rPr>
              <a:t>magnetic field H</a:t>
            </a:r>
          </a:p>
          <a:p>
            <a:endParaRPr lang="en-US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  <a:p>
            <a:r>
              <a:rPr lang="en-US">
                <a:latin typeface="Symbol" pitchFamily="18" charset="2"/>
              </a:rPr>
              <a:t>                       </a:t>
            </a:r>
          </a:p>
          <a:p>
            <a:r>
              <a:rPr lang="en-US">
                <a:latin typeface="Times New Roman" pitchFamily="18" charset="0"/>
              </a:rPr>
              <a:t>at H = 0.1 T</a:t>
            </a:r>
          </a:p>
        </p:txBody>
      </p:sp>
      <p:graphicFrame>
        <p:nvGraphicFramePr>
          <p:cNvPr id="32774" name="Object 18"/>
          <p:cNvGraphicFramePr>
            <a:graphicFrameLocks noChangeAspect="1"/>
          </p:cNvGraphicFramePr>
          <p:nvPr/>
        </p:nvGraphicFramePr>
        <p:xfrm>
          <a:off x="1600200" y="4800600"/>
          <a:ext cx="655638" cy="377825"/>
        </p:xfrm>
        <a:graphic>
          <a:graphicData uri="http://schemas.openxmlformats.org/presentationml/2006/ole">
            <p:oleObj spid="_x0000_s32774" name="Equation" r:id="rId4" imgW="419040" imgH="241200" progId="Equation.3">
              <p:embed/>
            </p:oleObj>
          </a:graphicData>
        </a:graphic>
      </p:graphicFrame>
      <p:sp>
        <p:nvSpPr>
          <p:cNvPr id="32775" name="Line 19"/>
          <p:cNvSpPr>
            <a:spLocks noChangeShapeType="1"/>
          </p:cNvSpPr>
          <p:nvPr/>
        </p:nvSpPr>
        <p:spPr bwMode="auto">
          <a:xfrm flipV="1">
            <a:off x="2286000" y="4876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776" name="Object 21"/>
          <p:cNvGraphicFramePr>
            <a:graphicFrameLocks noChangeAspect="1"/>
          </p:cNvGraphicFramePr>
          <p:nvPr/>
        </p:nvGraphicFramePr>
        <p:xfrm>
          <a:off x="3341688" y="4505325"/>
          <a:ext cx="2678112" cy="749300"/>
        </p:xfrm>
        <a:graphic>
          <a:graphicData uri="http://schemas.openxmlformats.org/presentationml/2006/ole">
            <p:oleObj spid="_x0000_s32776" name="Equation" r:id="rId5" imgW="1726920" imgH="482400" progId="Equation.3">
              <p:embed/>
            </p:oleObj>
          </a:graphicData>
        </a:graphic>
      </p:graphicFrame>
      <p:grpSp>
        <p:nvGrpSpPr>
          <p:cNvPr id="32777" name="Group 56"/>
          <p:cNvGrpSpPr>
            <a:grpSpLocks/>
          </p:cNvGrpSpPr>
          <p:nvPr/>
        </p:nvGrpSpPr>
        <p:grpSpPr bwMode="auto">
          <a:xfrm>
            <a:off x="38100" y="3078163"/>
            <a:ext cx="5133975" cy="1673225"/>
            <a:chOff x="24" y="1939"/>
            <a:chExt cx="3234" cy="1054"/>
          </a:xfrm>
        </p:grpSpPr>
        <p:sp>
          <p:nvSpPr>
            <p:cNvPr id="32778" name="Text Box 7"/>
            <p:cNvSpPr txBox="1">
              <a:spLocks noChangeArrowheads="1"/>
            </p:cNvSpPr>
            <p:nvPr/>
          </p:nvSpPr>
          <p:spPr bwMode="auto">
            <a:xfrm>
              <a:off x="68" y="1939"/>
              <a:ext cx="74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700">
                  <a:latin typeface="Times New Roman" pitchFamily="18" charset="0"/>
                </a:rPr>
                <a:t>multiply by</a:t>
              </a:r>
              <a:endParaRPr lang="en-US" sz="1700" i="1">
                <a:latin typeface="Times New Roman" pitchFamily="18" charset="0"/>
              </a:endParaRPr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1440" y="245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2780" name="Object 10"/>
            <p:cNvGraphicFramePr>
              <a:graphicFrameLocks noChangeAspect="1"/>
            </p:cNvGraphicFramePr>
            <p:nvPr/>
          </p:nvGraphicFramePr>
          <p:xfrm>
            <a:off x="2112" y="2210"/>
            <a:ext cx="1146" cy="473"/>
          </p:xfrm>
          <a:graphic>
            <a:graphicData uri="http://schemas.openxmlformats.org/presentationml/2006/ole">
              <p:oleObj spid="_x0000_s32780" name="Equation" r:id="rId6" imgW="1168200" imgH="482400" progId="Equation.3">
                <p:embed/>
              </p:oleObj>
            </a:graphicData>
          </a:graphic>
        </p:graphicFrame>
        <p:graphicFrame>
          <p:nvGraphicFramePr>
            <p:cNvPr id="32781" name="Object 14"/>
            <p:cNvGraphicFramePr>
              <a:graphicFrameLocks noChangeAspect="1"/>
            </p:cNvGraphicFramePr>
            <p:nvPr/>
          </p:nvGraphicFramePr>
          <p:xfrm>
            <a:off x="780" y="1967"/>
            <a:ext cx="665" cy="1026"/>
          </p:xfrm>
          <a:graphic>
            <a:graphicData uri="http://schemas.openxmlformats.org/presentationml/2006/ole">
              <p:oleObj spid="_x0000_s32781" name="Equation" r:id="rId7" imgW="672840" imgH="1041120" progId="Equation.3">
                <p:embed/>
              </p:oleObj>
            </a:graphicData>
          </a:graphic>
        </p:graphicFrame>
        <p:sp>
          <p:nvSpPr>
            <p:cNvPr id="32782" name="Line 16"/>
            <p:cNvSpPr>
              <a:spLocks noChangeShapeType="1"/>
            </p:cNvSpPr>
            <p:nvPr/>
          </p:nvSpPr>
          <p:spPr bwMode="auto">
            <a:xfrm>
              <a:off x="1440" y="201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Text Box 28"/>
            <p:cNvSpPr txBox="1">
              <a:spLocks noChangeArrowheads="1"/>
            </p:cNvSpPr>
            <p:nvPr/>
          </p:nvSpPr>
          <p:spPr bwMode="auto">
            <a:xfrm>
              <a:off x="24" y="2359"/>
              <a:ext cx="71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>
                  <a:latin typeface="Times New Roman" pitchFamily="18" charset="0"/>
                </a:rPr>
                <a:t>the Drude</a:t>
              </a:r>
            </a:p>
            <a:p>
              <a:r>
                <a:rPr lang="en-US" sz="1500">
                  <a:latin typeface="Times New Roman" pitchFamily="18" charset="0"/>
                </a:rPr>
                <a:t>model DC</a:t>
              </a:r>
            </a:p>
            <a:p>
              <a:r>
                <a:rPr lang="en-US" sz="1500">
                  <a:latin typeface="Times New Roman" pitchFamily="18" charset="0"/>
                </a:rPr>
                <a:t>conductivity</a:t>
              </a:r>
            </a:p>
            <a:p>
              <a:r>
                <a:rPr lang="en-US" sz="1500">
                  <a:latin typeface="Times New Roman" pitchFamily="18" charset="0"/>
                </a:rPr>
                <a:t>at H=0</a:t>
              </a:r>
            </a:p>
          </p:txBody>
        </p:sp>
      </p:grpSp>
      <p:graphicFrame>
        <p:nvGraphicFramePr>
          <p:cNvPr id="32784" name="Object 30"/>
          <p:cNvGraphicFramePr>
            <a:graphicFrameLocks noChangeAspect="1"/>
          </p:cNvGraphicFramePr>
          <p:nvPr/>
        </p:nvGraphicFramePr>
        <p:xfrm>
          <a:off x="6781800" y="3810000"/>
          <a:ext cx="1755775" cy="611188"/>
        </p:xfrm>
        <a:graphic>
          <a:graphicData uri="http://schemas.openxmlformats.org/presentationml/2006/ole">
            <p:oleObj spid="_x0000_s32784" name="Equation" r:id="rId8" imgW="1130040" imgH="393480" progId="Equation.3">
              <p:embed/>
            </p:oleObj>
          </a:graphicData>
        </a:graphic>
      </p:graphicFrame>
      <p:sp>
        <p:nvSpPr>
          <p:cNvPr id="32785" name="Line 33"/>
          <p:cNvSpPr>
            <a:spLocks noChangeShapeType="1"/>
          </p:cNvSpPr>
          <p:nvPr/>
        </p:nvSpPr>
        <p:spPr bwMode="auto">
          <a:xfrm flipH="1">
            <a:off x="4572000" y="30099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6" name="Text Box 35"/>
          <p:cNvSpPr txBox="1">
            <a:spLocks noChangeArrowheads="1"/>
          </p:cNvSpPr>
          <p:nvPr/>
        </p:nvSpPr>
        <p:spPr bwMode="auto">
          <a:xfrm>
            <a:off x="914400" y="6078538"/>
            <a:ext cx="8075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weak magnetic fields – electrons can complete only a small part of revolution between collisions</a:t>
            </a:r>
          </a:p>
          <a:p>
            <a:r>
              <a:rPr lang="en-US" sz="1600">
                <a:latin typeface="Times New Roman" pitchFamily="18" charset="0"/>
              </a:rPr>
              <a:t>strong magnetic fields – electrons can complete many revolutions between collisions</a:t>
            </a:r>
          </a:p>
        </p:txBody>
      </p:sp>
      <p:graphicFrame>
        <p:nvGraphicFramePr>
          <p:cNvPr id="32787" name="Object 37"/>
          <p:cNvGraphicFramePr>
            <a:graphicFrameLocks noChangeAspect="1"/>
          </p:cNvGraphicFramePr>
          <p:nvPr/>
        </p:nvGraphicFramePr>
        <p:xfrm>
          <a:off x="182563" y="6092825"/>
          <a:ext cx="731837" cy="612775"/>
        </p:xfrm>
        <a:graphic>
          <a:graphicData uri="http://schemas.openxmlformats.org/presentationml/2006/ole">
            <p:oleObj spid="_x0000_s32787" name="Equation" r:id="rId9" imgW="545760" imgH="457200" progId="Equation.3">
              <p:embed/>
            </p:oleObj>
          </a:graphicData>
        </a:graphic>
      </p:graphicFrame>
      <p:graphicFrame>
        <p:nvGraphicFramePr>
          <p:cNvPr id="32788" name="Object 39"/>
          <p:cNvGraphicFramePr>
            <a:graphicFrameLocks noChangeAspect="1"/>
          </p:cNvGraphicFramePr>
          <p:nvPr/>
        </p:nvGraphicFramePr>
        <p:xfrm>
          <a:off x="7848600" y="6551613"/>
          <a:ext cx="731838" cy="306387"/>
        </p:xfrm>
        <a:graphic>
          <a:graphicData uri="http://schemas.openxmlformats.org/presentationml/2006/ole">
            <p:oleObj spid="_x0000_s32788" name="Equation" r:id="rId10" imgW="545760" imgH="228600" progId="Equation.3">
              <p:embed/>
            </p:oleObj>
          </a:graphicData>
        </a:graphic>
      </p:graphicFrame>
      <p:sp>
        <p:nvSpPr>
          <p:cNvPr id="32789" name="Text Box 40"/>
          <p:cNvSpPr txBox="1">
            <a:spLocks noChangeArrowheads="1"/>
          </p:cNvSpPr>
          <p:nvPr/>
        </p:nvSpPr>
        <p:spPr bwMode="auto">
          <a:xfrm>
            <a:off x="1752600" y="6507163"/>
            <a:ext cx="57896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j</a:t>
            </a:r>
            <a:r>
              <a:rPr lang="en-US" sz="1700">
                <a:latin typeface="Times New Roman" pitchFamily="18" charset="0"/>
              </a:rPr>
              <a:t> is at a small angle </a:t>
            </a:r>
            <a:r>
              <a:rPr lang="en-US" sz="1700" i="1">
                <a:latin typeface="Symbol" pitchFamily="18" charset="2"/>
              </a:rPr>
              <a:t>f</a:t>
            </a:r>
            <a:r>
              <a:rPr lang="en-US" sz="1700">
                <a:latin typeface="Symbol" pitchFamily="18" charset="2"/>
              </a:rPr>
              <a:t> </a:t>
            </a:r>
            <a:r>
              <a:rPr lang="en-US" sz="1700">
                <a:latin typeface="Times New Roman" pitchFamily="18" charset="0"/>
              </a:rPr>
              <a:t>to </a:t>
            </a:r>
            <a:r>
              <a:rPr lang="en-US" sz="1700" b="1">
                <a:latin typeface="Times New Roman" pitchFamily="18" charset="0"/>
              </a:rPr>
              <a:t>E    </a:t>
            </a:r>
            <a:r>
              <a:rPr lang="en-US" sz="1700">
                <a:latin typeface="Times New Roman" pitchFamily="18" charset="0"/>
              </a:rPr>
              <a:t>   </a:t>
            </a:r>
            <a:r>
              <a:rPr lang="en-US" sz="1700">
                <a:latin typeface="Symbol" pitchFamily="18" charset="2"/>
              </a:rPr>
              <a:t>f </a:t>
            </a:r>
            <a:r>
              <a:rPr lang="en-US" sz="1700">
                <a:latin typeface="Times New Roman" pitchFamily="18" charset="0"/>
              </a:rPr>
              <a:t>is the </a:t>
            </a:r>
            <a:r>
              <a:rPr lang="en-US" sz="1700" u="sng">
                <a:latin typeface="Times New Roman" pitchFamily="18" charset="0"/>
              </a:rPr>
              <a:t>Hall angle</a:t>
            </a:r>
            <a:r>
              <a:rPr lang="en-US" sz="1700">
                <a:latin typeface="Times New Roman" pitchFamily="18" charset="0"/>
              </a:rPr>
              <a:t>       tan </a:t>
            </a:r>
            <a:r>
              <a:rPr lang="en-US" sz="1700" i="1">
                <a:latin typeface="Symbol" pitchFamily="18" charset="2"/>
              </a:rPr>
              <a:t>f = w</a:t>
            </a:r>
            <a:r>
              <a:rPr lang="en-US" sz="1700" i="1" baseline="-25000">
                <a:latin typeface="Times New Roman" pitchFamily="18" charset="0"/>
              </a:rPr>
              <a:t>c</a:t>
            </a:r>
            <a:r>
              <a:rPr lang="en-US" sz="1700" i="1">
                <a:latin typeface="Symbol" pitchFamily="18" charset="2"/>
              </a:rPr>
              <a:t>t</a:t>
            </a:r>
            <a:r>
              <a:rPr lang="en-US" sz="1700">
                <a:latin typeface="Times New Roman" pitchFamily="18" charset="0"/>
              </a:rPr>
              <a:t> </a:t>
            </a:r>
          </a:p>
        </p:txBody>
      </p:sp>
      <p:grpSp>
        <p:nvGrpSpPr>
          <p:cNvPr id="32790" name="Group 43"/>
          <p:cNvGrpSpPr>
            <a:grpSpLocks/>
          </p:cNvGrpSpPr>
          <p:nvPr/>
        </p:nvGrpSpPr>
        <p:grpSpPr bwMode="auto">
          <a:xfrm>
            <a:off x="4113213" y="5334000"/>
            <a:ext cx="4954587" cy="762000"/>
            <a:chOff x="2016" y="3298"/>
            <a:chExt cx="3121" cy="480"/>
          </a:xfrm>
        </p:grpSpPr>
        <p:sp>
          <p:nvSpPr>
            <p:cNvPr id="32791" name="Rectangle 22"/>
            <p:cNvSpPr>
              <a:spLocks noChangeArrowheads="1"/>
            </p:cNvSpPr>
            <p:nvPr/>
          </p:nvSpPr>
          <p:spPr bwMode="auto">
            <a:xfrm>
              <a:off x="2016" y="3298"/>
              <a:ext cx="960" cy="4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2792" name="Text Box 27"/>
            <p:cNvSpPr txBox="1">
              <a:spLocks noChangeArrowheads="1"/>
            </p:cNvSpPr>
            <p:nvPr/>
          </p:nvSpPr>
          <p:spPr bwMode="auto">
            <a:xfrm>
              <a:off x="3024" y="3383"/>
              <a:ext cx="21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R</a:t>
              </a:r>
              <a:r>
                <a:rPr lang="en-US" i="1" baseline="-25000">
                  <a:latin typeface="Times New Roman" pitchFamily="18" charset="0"/>
                </a:rPr>
                <a:t>H</a:t>
              </a:r>
              <a:r>
                <a:rPr lang="en-US"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→ measurement of the </a:t>
              </a:r>
              <a:r>
                <a:rPr lang="en-US" u="sng">
                  <a:latin typeface="Times New Roman" pitchFamily="18" charset="0"/>
                  <a:cs typeface="Times New Roman" pitchFamily="18" charset="0"/>
                </a:rPr>
                <a:t>density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793" name="Object 42"/>
            <p:cNvGraphicFramePr>
              <a:graphicFrameLocks noChangeAspect="1"/>
            </p:cNvGraphicFramePr>
            <p:nvPr/>
          </p:nvGraphicFramePr>
          <p:xfrm>
            <a:off x="2124" y="3329"/>
            <a:ext cx="720" cy="385"/>
          </p:xfrm>
          <a:graphic>
            <a:graphicData uri="http://schemas.openxmlformats.org/presentationml/2006/ole">
              <p:oleObj spid="_x0000_s32793" name="Equation" r:id="rId11" imgW="736560" imgH="393480" progId="Equation.3">
                <p:embed/>
              </p:oleObj>
            </a:graphicData>
          </a:graphic>
        </p:graphicFrame>
      </p:grpSp>
      <p:sp>
        <p:nvSpPr>
          <p:cNvPr id="32794" name="Text Box 44"/>
          <p:cNvSpPr txBox="1">
            <a:spLocks noChangeArrowheads="1"/>
          </p:cNvSpPr>
          <p:nvPr/>
        </p:nvSpPr>
        <p:spPr bwMode="auto">
          <a:xfrm>
            <a:off x="288925" y="537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2795" name="Object 45"/>
          <p:cNvGraphicFramePr>
            <a:graphicFrameLocks noChangeAspect="1"/>
          </p:cNvGraphicFramePr>
          <p:nvPr/>
        </p:nvGraphicFramePr>
        <p:xfrm>
          <a:off x="536575" y="5518150"/>
          <a:ext cx="987425" cy="355600"/>
        </p:xfrm>
        <a:graphic>
          <a:graphicData uri="http://schemas.openxmlformats.org/presentationml/2006/ole">
            <p:oleObj spid="_x0000_s32795" name="Equation" r:id="rId12" imgW="634680" imgH="228600" progId="Equation.3">
              <p:embed/>
            </p:oleObj>
          </a:graphicData>
        </a:graphic>
      </p:graphicFrame>
      <p:sp>
        <p:nvSpPr>
          <p:cNvPr id="32796" name="Text Box 46"/>
          <p:cNvSpPr txBox="1">
            <a:spLocks noChangeArrowheads="1"/>
          </p:cNvSpPr>
          <p:nvPr/>
        </p:nvSpPr>
        <p:spPr bwMode="auto">
          <a:xfrm>
            <a:off x="1504950" y="536575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the resistance does not </a:t>
            </a:r>
          </a:p>
          <a:p>
            <a:r>
              <a:rPr lang="en-US">
                <a:latin typeface="Times New Roman" pitchFamily="18" charset="0"/>
              </a:rPr>
              <a:t>depend on H</a:t>
            </a:r>
          </a:p>
        </p:txBody>
      </p:sp>
      <p:graphicFrame>
        <p:nvGraphicFramePr>
          <p:cNvPr id="32797" name="Object 48"/>
          <p:cNvGraphicFramePr>
            <a:graphicFrameLocks noChangeAspect="1"/>
          </p:cNvGraphicFramePr>
          <p:nvPr/>
        </p:nvGraphicFramePr>
        <p:xfrm>
          <a:off x="6781800" y="4343400"/>
          <a:ext cx="1362075" cy="522288"/>
        </p:xfrm>
        <a:graphic>
          <a:graphicData uri="http://schemas.openxmlformats.org/presentationml/2006/ole">
            <p:oleObj spid="_x0000_s32797" name="Equation" r:id="rId13" imgW="1028520" imgH="393480" progId="Equation.3">
              <p:embed/>
            </p:oleObj>
          </a:graphicData>
        </a:graphic>
      </p:graphicFrame>
      <p:sp>
        <p:nvSpPr>
          <p:cNvPr id="32798" name="Rectangle 49"/>
          <p:cNvSpPr>
            <a:spLocks noChangeArrowheads="1"/>
          </p:cNvSpPr>
          <p:nvPr/>
        </p:nvSpPr>
        <p:spPr bwMode="auto">
          <a:xfrm>
            <a:off x="6705600" y="2743200"/>
            <a:ext cx="2362200" cy="2514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can001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892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41608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3762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4672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327525" y="590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8438" name="Object 48"/>
          <p:cNvGraphicFramePr>
            <a:graphicFrameLocks noChangeAspect="1"/>
          </p:cNvGraphicFramePr>
          <p:nvPr/>
        </p:nvGraphicFramePr>
        <p:xfrm>
          <a:off x="4343400" y="5867400"/>
          <a:ext cx="2314575" cy="601663"/>
        </p:xfrm>
        <a:graphic>
          <a:graphicData uri="http://schemas.openxmlformats.org/presentationml/2006/ole">
            <p:oleObj spid="_x0000_s18438" name="Equation" r:id="rId5" imgW="12952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442913"/>
            <a:ext cx="37338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281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Symbol</vt:lpstr>
      <vt:lpstr>Office Theme</vt:lpstr>
      <vt:lpstr>Microsoft Equation 3.0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Higher Mobility= fewer localized states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rdynes</dc:creator>
  <cp:lastModifiedBy>rdynes</cp:lastModifiedBy>
  <cp:revision>7</cp:revision>
  <dcterms:created xsi:type="dcterms:W3CDTF">2009-11-03T18:06:25Z</dcterms:created>
  <dcterms:modified xsi:type="dcterms:W3CDTF">2009-11-30T22:28:10Z</dcterms:modified>
</cp:coreProperties>
</file>