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3" r:id="rId4"/>
    <p:sldId id="257" r:id="rId5"/>
    <p:sldId id="258" r:id="rId6"/>
    <p:sldId id="260" r:id="rId7"/>
    <p:sldId id="261" r:id="rId8"/>
    <p:sldId id="265" r:id="rId9"/>
    <p:sldId id="256" r:id="rId10"/>
    <p:sldId id="264"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7" d="100"/>
          <a:sy n="97" d="100"/>
        </p:scale>
        <p:origin x="-3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7F2FD-CEE1-42CF-84C0-C99FC9F9A0CD}"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70415-F4AA-4053-B965-54BDDC2D9B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7F2FD-CEE1-42CF-84C0-C99FC9F9A0CD}" type="datetimeFigureOut">
              <a:rPr lang="en-US" smtClean="0"/>
              <a:pPr/>
              <a:t>10/14/2009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70415-F4AA-4053-B965-54BDDC2D9B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hyperphysics.phy-astr.gsu.edu/Hbase/magnetic/magfie.html" TargetMode="Externa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 Tunneling and the Josephson Effect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ucsd.edu\jsoe\users\rdynes\My Documents\My Scans\scan0127.tif"/>
          <p:cNvPicPr>
            <a:picLocks noChangeAspect="1" noChangeArrowheads="1"/>
          </p:cNvPicPr>
          <p:nvPr/>
        </p:nvPicPr>
        <p:blipFill>
          <a:blip r:embed="rId2" cstate="print"/>
          <a:srcRect/>
          <a:stretch>
            <a:fillRect/>
          </a:stretch>
        </p:blipFill>
        <p:spPr bwMode="auto">
          <a:xfrm>
            <a:off x="1597579" y="-6832"/>
            <a:ext cx="5793822" cy="67124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62200" y="457200"/>
            <a:ext cx="4695390" cy="586739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47800" y="0"/>
            <a:ext cx="6400799" cy="674464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8458200" cy="687392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1"/>
            <a:ext cx="9074540" cy="5257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 y="1"/>
            <a:ext cx="8623950" cy="5943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phics9.png"/>
          <p:cNvPicPr>
            <a:picLocks noChangeAspect="1" noChangeArrowheads="1"/>
          </p:cNvPicPr>
          <p:nvPr/>
        </p:nvPicPr>
        <p:blipFill>
          <a:blip r:embed="rId2"/>
          <a:srcRect/>
          <a:stretch>
            <a:fillRect/>
          </a:stretch>
        </p:blipFill>
        <p:spPr bwMode="auto">
          <a:xfrm>
            <a:off x="762000" y="5638800"/>
            <a:ext cx="1685925" cy="514351"/>
          </a:xfrm>
          <a:prstGeom prst="rect">
            <a:avLst/>
          </a:prstGeom>
          <a:noFill/>
        </p:spPr>
      </p:pic>
      <p:pic>
        <p:nvPicPr>
          <p:cNvPr id="6149" name="Picture 5"/>
          <p:cNvPicPr>
            <a:picLocks noChangeAspect="1" noChangeArrowheads="1"/>
          </p:cNvPicPr>
          <p:nvPr/>
        </p:nvPicPr>
        <p:blipFill>
          <a:blip r:embed="rId3"/>
          <a:srcRect/>
          <a:stretch>
            <a:fillRect/>
          </a:stretch>
        </p:blipFill>
        <p:spPr bwMode="auto">
          <a:xfrm>
            <a:off x="3200400" y="476250"/>
            <a:ext cx="3962400" cy="451597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886200" y="228601"/>
            <a:ext cx="4724400"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SQUID Magnetometer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rPr>
              <a:t>The superconducting quantum interference device (SQUID) consists of two superconductors separated by thin insulating layers to form two parallel </a:t>
            </a:r>
            <a:r>
              <a:rPr kumimoji="0" lang="en-US" sz="1800" b="0" i="0" u="none" strike="noStrike" cap="none" normalizeH="0" baseline="0" dirty="0" smtClean="0">
                <a:ln>
                  <a:noFill/>
                </a:ln>
                <a:solidFill>
                  <a:schemeClr val="tx1"/>
                </a:solidFill>
                <a:effectLst/>
                <a:latin typeface="Arial" pitchFamily="34" charset="0"/>
                <a:hlinkClick r:id=""/>
              </a:rPr>
              <a:t>Josephson junctions</a:t>
            </a:r>
            <a:r>
              <a:rPr kumimoji="0" lang="en-US" sz="1800" b="0" i="0" u="none" strike="noStrike" cap="none" normalizeH="0" baseline="0" dirty="0" smtClean="0">
                <a:ln>
                  <a:noFill/>
                </a:ln>
                <a:solidFill>
                  <a:schemeClr val="tx1"/>
                </a:solidFill>
                <a:effectLst/>
                <a:latin typeface="Arial" pitchFamily="34" charset="0"/>
              </a:rPr>
              <a:t>. The device may be configured as a magnetometer to detect incredibly small </a:t>
            </a:r>
            <a:r>
              <a:rPr kumimoji="0" lang="en-US" sz="1800" b="0" i="0" u="none" strike="noStrike" cap="none" normalizeH="0" baseline="0" dirty="0" smtClean="0">
                <a:ln>
                  <a:noFill/>
                </a:ln>
                <a:solidFill>
                  <a:schemeClr val="tx1"/>
                </a:solidFill>
                <a:effectLst/>
                <a:latin typeface="Arial" pitchFamily="34" charset="0"/>
                <a:hlinkClick r:id="rId2"/>
              </a:rPr>
              <a:t>magnetic fields</a:t>
            </a:r>
            <a:r>
              <a:rPr kumimoji="0" lang="en-US" sz="1800" b="0" i="0" u="none" strike="noStrike" cap="none" normalizeH="0" baseline="0" dirty="0" smtClean="0">
                <a:ln>
                  <a:noFill/>
                </a:ln>
                <a:solidFill>
                  <a:schemeClr val="tx1"/>
                </a:solidFill>
                <a:effectLst/>
                <a:latin typeface="Arial" pitchFamily="34" charset="0"/>
              </a:rPr>
              <a:t> -- small enough to measure the magnetic fields in living organisms. Squids have been used to measure the magnetic fields in mouse brains to test whether there might be enough magnetism to attribute their navigational ability to an internal compass.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The great sensitivity of the SQUID devices is associated with measuring changes in magnetic field associated with one flux quantum. One of the discoveries associated with Josephson junctions was that flux is quantized in units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endParaRPr kumimoji="0" lang="en-US" sz="1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If a constant biasing current is maintained in the SQUID device, the measured voltage oscillates with the changes in phase at the two junctions, which depends upon the change in the magnetic flux. Counting the oscillations allows you to evaluate the flux change which has occurred.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endParaRPr kumimoji="0" lang="en-US" sz="273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0722" name="Picture 2" descr="http://hyperphysics.phy-astr.gsu.edu/Hbase/solids/imgsol/fluxon.gif"/>
          <p:cNvPicPr>
            <a:picLocks noChangeAspect="1" noChangeArrowheads="1"/>
          </p:cNvPicPr>
          <p:nvPr/>
        </p:nvPicPr>
        <p:blipFill>
          <a:blip r:embed="rId3"/>
          <a:srcRect/>
          <a:stretch>
            <a:fillRect/>
          </a:stretch>
        </p:blipFill>
        <p:spPr bwMode="auto">
          <a:xfrm>
            <a:off x="5486400" y="5334000"/>
            <a:ext cx="2286000" cy="314325"/>
          </a:xfrm>
          <a:prstGeom prst="rect">
            <a:avLst/>
          </a:prstGeom>
          <a:noFill/>
        </p:spPr>
      </p:pic>
      <p:pic>
        <p:nvPicPr>
          <p:cNvPr id="30723" name="Picture 3" descr="http://hyperphysics.phy-astr.gsu.edu/Hbase/solids/imgsol/squide.gif"/>
          <p:cNvPicPr>
            <a:picLocks noChangeAspect="1" noChangeArrowheads="1"/>
          </p:cNvPicPr>
          <p:nvPr/>
        </p:nvPicPr>
        <p:blipFill>
          <a:blip r:embed="rId4"/>
          <a:srcRect/>
          <a:stretch>
            <a:fillRect/>
          </a:stretch>
        </p:blipFill>
        <p:spPr bwMode="auto">
          <a:xfrm>
            <a:off x="0" y="1447800"/>
            <a:ext cx="3494817" cy="3581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219200" y="1752600"/>
            <a:ext cx="7772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When a DC voltage is applied to a </a:t>
            </a:r>
            <a:r>
              <a:rPr kumimoji="0" lang="en-US" sz="1800" b="0" i="0" u="none" strike="noStrike" cap="none" normalizeH="0" baseline="0" dirty="0" smtClean="0">
                <a:ln>
                  <a:noFill/>
                </a:ln>
                <a:solidFill>
                  <a:schemeClr val="tx1"/>
                </a:solidFill>
                <a:effectLst/>
                <a:latin typeface="Arial" pitchFamily="34" charset="0"/>
                <a:hlinkClick r:id=""/>
              </a:rPr>
              <a:t>Josephson junction</a:t>
            </a:r>
            <a:r>
              <a:rPr kumimoji="0" lang="en-US" sz="1800" b="0" i="0" u="none" strike="noStrike" cap="none" normalizeH="0" baseline="0" dirty="0" smtClean="0">
                <a:ln>
                  <a:noFill/>
                </a:ln>
                <a:solidFill>
                  <a:schemeClr val="tx1"/>
                </a:solidFill>
                <a:effectLst/>
                <a:latin typeface="Arial" pitchFamily="34" charset="0"/>
              </a:rPr>
              <a:t>, an oscillation of frequency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occurs at the junction. Since this relationship of voltage to frequency involves only fundamental constants and since frequency can be measured with extreme accuracy, the Josephson junction has become the standard voltage measurement.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Josephson junction standards can yield voltages with accuracies of one part in 10^10. NIST has produced a chip with 19000 series junctions to measure voltages on the order of 10 volts with this accuracy. </a:t>
            </a:r>
          </a:p>
        </p:txBody>
      </p:sp>
      <p:pic>
        <p:nvPicPr>
          <p:cNvPr id="29698" name="Picture 2" descr="http://hyperphysics.phy-astr.gsu.edu/Hbase/solids/imgsol/jjun2.gif"/>
          <p:cNvPicPr>
            <a:picLocks noChangeAspect="1" noChangeArrowheads="1"/>
          </p:cNvPicPr>
          <p:nvPr/>
        </p:nvPicPr>
        <p:blipFill>
          <a:blip r:embed="rId2"/>
          <a:srcRect/>
          <a:stretch>
            <a:fillRect/>
          </a:stretch>
        </p:blipFill>
        <p:spPr bwMode="auto">
          <a:xfrm>
            <a:off x="2819400" y="2209800"/>
            <a:ext cx="1685925" cy="457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ucsd.edu\jsoe\users\rdynes\My Documents\My Scans\scan0125.tif"/>
          <p:cNvPicPr>
            <a:picLocks noChangeAspect="1" noChangeArrowheads="1"/>
          </p:cNvPicPr>
          <p:nvPr/>
        </p:nvPicPr>
        <p:blipFill>
          <a:blip r:embed="rId2" cstate="print"/>
          <a:srcRect/>
          <a:stretch>
            <a:fillRect/>
          </a:stretch>
        </p:blipFill>
        <p:spPr bwMode="auto">
          <a:xfrm>
            <a:off x="2362199" y="0"/>
            <a:ext cx="4621625"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ucsd.edu\jsoe\users\rdynes\My Documents\My Scans\scan0126.tif"/>
          <p:cNvPicPr>
            <a:picLocks noChangeAspect="1" noChangeArrowheads="1"/>
          </p:cNvPicPr>
          <p:nvPr/>
        </p:nvPicPr>
        <p:blipFill>
          <a:blip r:embed="rId2" cstate="print"/>
          <a:srcRect/>
          <a:stretch>
            <a:fillRect/>
          </a:stretch>
        </p:blipFill>
        <p:spPr bwMode="auto">
          <a:xfrm>
            <a:off x="1066800" y="-88270"/>
            <a:ext cx="7010400" cy="701907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914400"/>
            <a:ext cx="7543800" cy="3200400"/>
          </a:xfrm>
          <a:prstGeom prst="rect">
            <a:avLst/>
          </a:prstGeom>
          <a:noFill/>
          <a:ln w="9525">
            <a:noFill/>
            <a:miter lim="800000"/>
            <a:headEnd/>
            <a:tailEnd/>
          </a:ln>
          <a:effectLst/>
        </p:spPr>
      </p:pic>
      <p:sp>
        <p:nvSpPr>
          <p:cNvPr id="5" name="TextBox 4"/>
          <p:cNvSpPr txBox="1"/>
          <p:nvPr/>
        </p:nvSpPr>
        <p:spPr>
          <a:xfrm>
            <a:off x="1524000" y="304800"/>
            <a:ext cx="5950090" cy="523220"/>
          </a:xfrm>
          <a:prstGeom prst="rect">
            <a:avLst/>
          </a:prstGeom>
          <a:noFill/>
        </p:spPr>
        <p:txBody>
          <a:bodyPr wrap="none" rtlCol="0">
            <a:spAutoFit/>
          </a:bodyPr>
          <a:lstStyle/>
          <a:p>
            <a:r>
              <a:rPr lang="en-US" sz="2800" dirty="0" smtClean="0"/>
              <a:t>Electron Tunneling through an Insulator</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1066800" y="1219200"/>
            <a:ext cx="6096000" cy="520412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24000" y="202902"/>
            <a:ext cx="6400800" cy="665509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057400" y="17267"/>
            <a:ext cx="6324600" cy="684073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09800" y="0"/>
            <a:ext cx="5012267" cy="6705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38200" y="1981200"/>
            <a:ext cx="7620000" cy="410629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14400" y="4419600"/>
            <a:ext cx="2133599" cy="415242"/>
          </a:xfrm>
          <a:prstGeom prst="rect">
            <a:avLst/>
          </a:prstGeom>
          <a:noFill/>
          <a:ln w="9525">
            <a:noFill/>
            <a:miter lim="800000"/>
            <a:headEnd/>
            <a:tailEnd/>
          </a:ln>
          <a:effectLst/>
        </p:spPr>
      </p:pic>
      <p:sp>
        <p:nvSpPr>
          <p:cNvPr id="5" name="TextBox 4"/>
          <p:cNvSpPr txBox="1"/>
          <p:nvPr/>
        </p:nvSpPr>
        <p:spPr>
          <a:xfrm>
            <a:off x="1295400" y="609600"/>
            <a:ext cx="6400800" cy="1200329"/>
          </a:xfrm>
          <a:prstGeom prst="rect">
            <a:avLst/>
          </a:prstGeom>
          <a:noFill/>
        </p:spPr>
        <p:txBody>
          <a:bodyPr wrap="square" rtlCol="0">
            <a:spAutoFit/>
          </a:bodyPr>
          <a:lstStyle/>
          <a:p>
            <a:r>
              <a:rPr lang="en-US" dirty="0" smtClean="0"/>
              <a:t>POSSIBLE NEW EFFEC'F3 IN SUPERCONDUCTIVE TUNNELLING *</a:t>
            </a:r>
          </a:p>
          <a:p>
            <a:r>
              <a:rPr lang="en-US" dirty="0" smtClean="0"/>
              <a:t>B. D. JOSEPHSON</a:t>
            </a:r>
          </a:p>
          <a:p>
            <a:r>
              <a:rPr lang="en-US" dirty="0" smtClean="0"/>
              <a:t>Cavendish Laboratory, Cambridge. England</a:t>
            </a:r>
          </a:p>
          <a:p>
            <a:r>
              <a:rPr lang="en-US" dirty="0" smtClean="0"/>
              <a:t>Received 8 June 1962</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291</Words>
  <Application>Microsoft Office PowerPoint</Application>
  <PresentationFormat>On-screen Show (4:3)</PresentationFormat>
  <Paragraphs>16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Electron Tunneling and the Josephson Effect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rdynes</dc:creator>
  <cp:lastModifiedBy>rdynes</cp:lastModifiedBy>
  <cp:revision>128</cp:revision>
  <dcterms:created xsi:type="dcterms:W3CDTF">2009-10-13T23:16:00Z</dcterms:created>
  <dcterms:modified xsi:type="dcterms:W3CDTF">2009-10-14T21:15:09Z</dcterms:modified>
</cp:coreProperties>
</file>